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sldIdLst>
    <p:sldId id="259" r:id="rId2"/>
    <p:sldId id="260" r:id="rId3"/>
    <p:sldId id="265" r:id="rId4"/>
    <p:sldId id="261" r:id="rId5"/>
    <p:sldId id="263" r:id="rId6"/>
    <p:sldId id="264" r:id="rId7"/>
  </p:sldIdLst>
  <p:sldSz cx="9144000" cy="6858000" type="screen4x3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2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49261" y="476146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3636000"/>
            <a:ext cx="504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6320350" cy="644792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191562" cy="644792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3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4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5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6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7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18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19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1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2" name="Grafik 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3" name="Grafik 7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klein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pPr>
              <a:defRPr/>
            </a:pPr>
            <a:r>
              <a:rPr lang="de-DE"/>
              <a:t>Headline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3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2952000"/>
            <a:ext cx="468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4289346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drei 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6320350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4191562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4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1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20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  <p:pic>
        <p:nvPicPr>
          <p:cNvPr id="25" name="Picture 2" descr="https://lh3.googleusercontent.com/G4N8FKjYiADz5DL6jVPI4OIbcBmj5PR-LCjV1nSCms7Z8pvnOEqXI7XT15QbA-uj7OEcX318D0E9nBwmWgMxVzvnYrbHAGGqtmgFzazoqiP2FLOX0ajW9EEL9GoD-HynIsjku10lCP0"/>
          <p:cNvPicPr>
            <a:picLocks noChangeAspect="1" noChangeArrowheads="1"/>
          </p:cNvPicPr>
          <p:nvPr userDrawn="1"/>
        </p:nvPicPr>
        <p:blipFill>
          <a:blip r:embed="rId6"/>
          <a:stretch/>
        </p:blipFill>
        <p:spPr bwMode="auto">
          <a:xfrm>
            <a:off x="2966064" y="653080"/>
            <a:ext cx="1465893" cy="549871"/>
          </a:xfrm>
          <a:prstGeom prst="rect">
            <a:avLst/>
          </a:prstGeom>
          <a:noFill/>
        </p:spPr>
      </p:pic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4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2268000"/>
            <a:ext cx="450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br>
              <a:rPr lang="de-DE"/>
            </a:br>
            <a:r>
              <a:rPr lang="de-DE"/>
              <a:t>als Zweizeiler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2091629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558651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ganzen vier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5449535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Präsentationstitel</a:t>
            </a:r>
            <a:endParaRPr/>
          </a:p>
        </p:txBody>
      </p:sp>
      <p:sp>
        <p:nvSpPr>
          <p:cNvPr id="14" name="Vertikaler Textplatzhalter 2"/>
          <p:cNvSpPr>
            <a:spLocks noGrp="1"/>
          </p:cNvSpPr>
          <p:nvPr>
            <p:ph type="body" orient="vert" idx="23" hasCustomPrompt="1"/>
          </p:nvPr>
        </p:nvSpPr>
        <p:spPr bwMode="auto">
          <a:xfrm>
            <a:off x="0" y="3024000"/>
            <a:ext cx="4191562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5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9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20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21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3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Headline 1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4"/>
          <p:cNvSpPr>
            <a:spLocks noGrp="1"/>
          </p:cNvSpPr>
          <p:nvPr>
            <p:ph type="title"/>
          </p:nvPr>
        </p:nvSpPr>
        <p:spPr bwMode="auto">
          <a:xfrm>
            <a:off x="449261" y="1366838"/>
            <a:ext cx="8243887" cy="60044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2" hasCustomPrompt="1"/>
          </p:nvPr>
        </p:nvSpPr>
        <p:spPr bwMode="auto">
          <a:xfrm>
            <a:off x="449260" y="2124575"/>
            <a:ext cx="8243888" cy="407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2-spaltig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Text/Bi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platzhalter 10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9" name="Vertikaler Textplatzhalter 2"/>
          <p:cNvSpPr>
            <a:spLocks noGrp="1"/>
          </p:cNvSpPr>
          <p:nvPr>
            <p:ph type="body" orient="vert" idx="20" hasCustomPrompt="1"/>
          </p:nvPr>
        </p:nvSpPr>
        <p:spPr bwMode="auto"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defRPr/>
            </a:pPr>
            <a:r>
              <a:rPr lang="de-DE"/>
              <a:t>Bildunterschrift</a:t>
            </a:r>
            <a:endParaRPr/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kurz // 2x Inah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 kurz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Inhaltsplatzhalter 2"/>
          <p:cNvSpPr>
            <a:spLocks noGrp="1"/>
          </p:cNvSpPr>
          <p:nvPr>
            <p:ph idx="14" hasCustomPrompt="1"/>
          </p:nvPr>
        </p:nvSpPr>
        <p:spPr bwMode="auto">
          <a:xfrm>
            <a:off x="4679950" y="2581846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10" name="Bild // Listenebene verringern"/>
              <p:cNvPicPr>
                <a:picLocks noChangeAspect="1"/>
              </p:cNvPicPr>
              <p:nvPr userDrawn="1"/>
            </p:nvPicPr>
            <p:blipFill>
              <a:blip r:embed="rId1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" name="Bild // Listenebene erhöhen"/>
              <p:cNvPicPr>
                <a:picLocks noChangeAspect="1"/>
              </p:cNvPicPr>
              <p:nvPr userDrawn="1"/>
            </p:nvPicPr>
            <p:blipFill>
              <a:blip r:embed="rId1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sp>
        <p:nvSpPr>
          <p:cNvPr id="13" name="Hintergrundnetz"/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 extrusionOk="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 b="0" i="0" cap="none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9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5" name="Titelplatzhalter 1"/>
          <p:cNvSpPr>
            <a:spLocks noGrp="1"/>
          </p:cNvSpPr>
          <p:nvPr>
            <p:ph type="title"/>
          </p:nvPr>
        </p:nvSpPr>
        <p:spPr bwMode="auto"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1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8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19" name="Vertikaler Textplatzhalter 2"/>
          <p:cNvSpPr>
            <a:spLocks noAdjustHandles="1"/>
          </p:cNvSpPr>
          <p:nvPr userDrawn="1"/>
        </p:nvSpPr>
        <p:spPr bwMode="auto">
          <a:xfrm>
            <a:off x="6795236" y="457244"/>
            <a:ext cx="1932636" cy="187872"/>
          </a:xfrm>
          <a:prstGeom prst="rect">
            <a:avLst/>
          </a:prstGeom>
          <a:solidFill>
            <a:schemeClr val="accent6"/>
          </a:solidFill>
        </p:spPr>
        <p:txBody>
          <a:bodyPr vert="horz" wrap="square" lIns="36000" tIns="0" rIns="36000" bIns="0" numCol="1" spcCol="234000">
            <a:spAutoFit/>
          </a:bodyPr>
          <a:lstStyle>
            <a:lvl1pPr marL="0" indent="0" algn="r" defTabSz="685800">
              <a:lnSpc>
                <a:spcPts val="1600"/>
              </a:lnSpc>
              <a:spcBef>
                <a:spcPts val="0"/>
              </a:spcBef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>
              <a:lnSpc>
                <a:spcPts val="1600"/>
              </a:lnSpc>
              <a:spcBef>
                <a:spcPts val="0"/>
              </a:spcBef>
              <a:buSzPct val="70000"/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/>
              <a:t>Data Science und Big Data </a:t>
            </a:r>
            <a:endParaRPr/>
          </a:p>
        </p:txBody>
      </p:sp>
      <p:sp>
        <p:nvSpPr>
          <p:cNvPr id="20" name="Vertikaler Textplatzhalter 2"/>
          <p:cNvSpPr>
            <a:spLocks noAdjustHandles="1"/>
          </p:cNvSpPr>
          <p:nvPr userDrawn="1"/>
        </p:nvSpPr>
        <p:spPr bwMode="auto">
          <a:xfrm>
            <a:off x="7669322" y="689282"/>
            <a:ext cx="1058550" cy="187872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 defTabSz="685800">
              <a:lnSpc>
                <a:spcPts val="1600"/>
              </a:lnSpc>
              <a:spcBef>
                <a:spcPts val="0"/>
              </a:spcBef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>
              <a:lnSpc>
                <a:spcPts val="1600"/>
              </a:lnSpc>
              <a:spcBef>
                <a:spcPts val="0"/>
              </a:spcBef>
              <a:buSzPct val="70000"/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/>
              <a:t>In der schule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lvl1pPr marL="0" indent="0" algn="l" defTabSz="685800">
        <a:lnSpc>
          <a:spcPct val="93000"/>
        </a:lnSpc>
        <a:spcBef>
          <a:spcPts val="0"/>
        </a:spcBef>
        <a:buFont typeface="Arial"/>
        <a:buNone/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>
        <a:lnSpc>
          <a:spcPct val="100000"/>
        </a:lnSpc>
        <a:spcBef>
          <a:spcPts val="0"/>
        </a:spcBef>
        <a:buFont typeface="Arial"/>
        <a:buNone/>
        <a:defRPr sz="2000" b="1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>
        <a:lnSpc>
          <a:spcPct val="100000"/>
        </a:lnSpc>
        <a:spcBef>
          <a:spcPts val="0"/>
        </a:spcBef>
        <a:buSzPct val="70000"/>
        <a:buFont typeface="Wingdings 2"/>
        <a:buNone/>
        <a:defRPr sz="2000" b="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/>
        <a:buChar char=""/>
        <a:defRPr sz="2000" b="1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>
        <a:lnSpc>
          <a:spcPct val="104000"/>
        </a:lnSpc>
        <a:spcBef>
          <a:spcPts val="0"/>
        </a:spcBef>
        <a:buClr>
          <a:schemeClr val="accent1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49" y="1534007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4000" b="1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Reflexion</a:t>
            </a:r>
            <a:endParaRPr sz="4000" b="1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4000" b="1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Explorieren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multivariater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Daten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mit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CODAP (</a:t>
            </a: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Projekt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36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JIM)</a:t>
            </a: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sp>
        <p:nvSpPr>
          <p:cNvPr id="5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87938AB4-30ED-E477-5607-1CEF901797AA}" type="slidenum">
              <a:rPr lang="de-DE"/>
              <a:t>1</a:t>
            </a:fld>
            <a:endParaRPr lang="de-DE" sz="180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907704" y="4576893"/>
            <a:ext cx="1181099" cy="1781174"/>
          </a:xfrm>
          <a:prstGeom prst="rect">
            <a:avLst/>
          </a:prstGeom>
        </p:spPr>
      </p:pic>
      <p:pic>
        <p:nvPicPr>
          <p:cNvPr id="7" name="Grafik 6" descr="C:\Users\Podworny\AppData\Local\Microsoft\Windows\INetCache\Content.Word\Lup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725144"/>
            <a:ext cx="2177901" cy="1547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0" y="1366837"/>
            <a:ext cx="8243886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Mögliche Diskussionspunkte</a:t>
            </a:r>
            <a:endParaRPr dirty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49" y="2579686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4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Was haben wir gemacht? Wie sind wir vorgegangen? (PPDAC</a:t>
            </a:r>
            <a:r>
              <a:rPr lang="de-DE" sz="24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400" b="0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Aufgreifen der Plakate aus Stunde 2 mit den Erwartungshaltungen: Inwiefern wurden die Erwartungen erfüllt und die Fragen beantwortet?</a:t>
            </a:r>
            <a:endParaRPr lang="de-DE" sz="2400" b="0" i="0" u="none" dirty="0" smtClean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400" b="0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Wenn die online Plattform keine Umfragedaten hat, über welche Daten könnte sie trotzdem verfügen?</a:t>
            </a:r>
            <a:endParaRPr lang="de-DE" sz="2400" b="0" i="0" u="none" dirty="0" smtClean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4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Der Einsatz der Methode birgt auch Risiken hinsichtlich des </a:t>
            </a:r>
            <a:r>
              <a:rPr lang="de-DE" sz="2400" b="0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Datenschutzes (Stichpunkte</a:t>
            </a:r>
            <a:r>
              <a:rPr lang="de-DE" sz="24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: </a:t>
            </a:r>
            <a:r>
              <a:rPr lang="de-DE" sz="2400" b="0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Deanonymisierung</a:t>
            </a:r>
            <a:r>
              <a:rPr lang="de-DE" sz="24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Bias (Auswahl der Teilnehmer), potentielle andere Nutzer des Datensatzes (z. B. Arbeitgeber, </a:t>
            </a:r>
            <a:r>
              <a:rPr lang="de-DE" sz="2400" b="0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Werbeanbieter </a:t>
            </a:r>
            <a:r>
              <a:rPr lang="de-DE" sz="24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von Alkohol, </a:t>
            </a:r>
            <a:r>
              <a:rPr lang="de-DE" sz="2400" b="0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Kriegsspielen)</a:t>
            </a:r>
            <a:endParaRPr lang="de-DE" sz="24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sz="2800" b="0" i="0" u="none" dirty="0" smtClean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sz="28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>
              <a:defRPr/>
            </a:pPr>
            <a:endParaRPr sz="1800" b="0" i="0" u="none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FB66705A-7ADD-37E9-6097-CACA6031F8A0}" type="slidenum">
              <a:rPr lang="de-DE"/>
              <a:t>2</a:t>
            </a:fld>
            <a:endParaRPr lang="de-DE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0" y="1366837"/>
            <a:ext cx="8243886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Was haben wir gemacht?</a:t>
            </a:r>
            <a:br>
              <a:rPr lang="de-DE" dirty="0" smtClean="0"/>
            </a:br>
            <a:r>
              <a:rPr lang="de-DE" dirty="0" smtClean="0"/>
              <a:t>Detektivarbeit!</a:t>
            </a:r>
            <a:endParaRPr dirty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49" y="2579686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Nach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Spuren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und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Mustern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in den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lang="de-DE"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ge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such</a:t>
            </a:r>
            <a:r>
              <a:rPr lang="de-DE"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 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…</a:t>
            </a:r>
            <a:endParaRPr sz="28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Verschiedene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Variablen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ausprobier</a:t>
            </a:r>
            <a:r>
              <a:rPr lang="de-DE"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und </a:t>
            </a: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versuch</a:t>
            </a:r>
            <a:r>
              <a:rPr lang="de-DE"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Zusammenhänge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zu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finden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…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Schlüsse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aus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den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lang="de-DE"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gezogen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/>
            </a:r>
            <a:b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</a:b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Einsichten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formulier</a:t>
            </a:r>
            <a:r>
              <a:rPr lang="de-DE"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neue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Informationen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gew</a:t>
            </a:r>
            <a:r>
              <a:rPr lang="de-DE"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o</a:t>
            </a: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nnen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…</a:t>
            </a:r>
          </a:p>
          <a:p>
            <a:pPr>
              <a:defRPr/>
            </a:pPr>
            <a:endParaRPr sz="1800" b="0" i="0" u="none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FB66705A-7ADD-37E9-6097-CACA6031F8A0}" type="slidenum">
              <a:rPr lang="de-DE"/>
              <a:t>3</a:t>
            </a:fld>
            <a:endParaRPr lang="de-DE" sz="180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174513" y="4750593"/>
            <a:ext cx="1800225" cy="1895474"/>
          </a:xfrm>
          <a:prstGeom prst="rect">
            <a:avLst/>
          </a:prstGeom>
        </p:spPr>
      </p:pic>
      <p:pic>
        <p:nvPicPr>
          <p:cNvPr id="8" name="Grafik 7" descr="C:\Users\Podworny\AppData\Local\Microsoft\Windows\INetCache\Content.Word\Lup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085184"/>
            <a:ext cx="2160240" cy="15181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896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 lvl="4">
              <a:defRPr/>
            </a:pPr>
            <a:endParaRPr lang="de-DE" sz="600" dirty="0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4</a:t>
            </a:fld>
            <a:endParaRPr lang="de-DE" sz="1800"/>
          </a:p>
        </p:txBody>
      </p:sp>
      <p:sp>
        <p:nvSpPr>
          <p:cNvPr id="7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331640" y="1900417"/>
            <a:ext cx="6336704" cy="478956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itel 1"/>
          <p:cNvSpPr txBox="1">
            <a:spLocks/>
          </p:cNvSpPr>
          <p:nvPr/>
        </p:nvSpPr>
        <p:spPr bwMode="auto">
          <a:xfrm>
            <a:off x="450850" y="1130820"/>
            <a:ext cx="8243886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93000"/>
              </a:lnSpc>
              <a:spcBef>
                <a:spcPts val="0"/>
              </a:spcBef>
              <a:buFont typeface="Arial"/>
              <a:buNone/>
              <a:defRPr sz="32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DE" dirty="0" smtClean="0"/>
              <a:t>Ein Kreislauf der Datenanalyse: PPDAC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/>
              <a:t>Ein Kreislauf der Datenanalyse: PPDAC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 lvl="4">
              <a:defRPr/>
            </a:pPr>
            <a:endParaRPr lang="de-DE" sz="600" dirty="0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5</a:t>
            </a:fld>
            <a:endParaRPr lang="de-DE" sz="1800"/>
          </a:p>
        </p:txBody>
      </p:sp>
      <p:sp>
        <p:nvSpPr>
          <p:cNvPr id="7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74985" y="2564904"/>
            <a:ext cx="4407874" cy="333166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feld 29"/>
          <p:cNvSpPr/>
          <p:nvPr/>
        </p:nvSpPr>
        <p:spPr bwMode="auto">
          <a:xfrm>
            <a:off x="6135207" y="4548016"/>
            <a:ext cx="2753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Erhebung der JIM-PB-Daten im Rahmen einer Online-Umfrage (bereits </a:t>
            </a:r>
            <a:r>
              <a:rPr lang="de-DE" sz="1200" dirty="0" smtClean="0"/>
              <a:t>durchgeführt)</a:t>
            </a:r>
            <a:endParaRPr dirty="0"/>
          </a:p>
        </p:txBody>
      </p:sp>
      <p:sp>
        <p:nvSpPr>
          <p:cNvPr id="11" name="Textfeld 30"/>
          <p:cNvSpPr/>
          <p:nvPr/>
        </p:nvSpPr>
        <p:spPr bwMode="auto">
          <a:xfrm>
            <a:off x="3284166" y="5896570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Import der JIM-PB-Daten in CODAP, Bereinigung der </a:t>
            </a:r>
            <a:r>
              <a:rPr lang="de-DE" sz="1200" dirty="0" smtClean="0"/>
              <a:t>Daten (bereits geschehen)</a:t>
            </a:r>
            <a:endParaRPr dirty="0"/>
          </a:p>
        </p:txBody>
      </p:sp>
      <p:sp>
        <p:nvSpPr>
          <p:cNvPr id="12" name="Textfeld 31"/>
          <p:cNvSpPr/>
          <p:nvPr/>
        </p:nvSpPr>
        <p:spPr bwMode="auto">
          <a:xfrm>
            <a:off x="255632" y="4133181"/>
            <a:ext cx="2047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Datenanalyse mit </a:t>
            </a:r>
            <a:r>
              <a:rPr lang="de-DE" sz="1200" dirty="0" smtClean="0"/>
              <a:t>CODAP,  </a:t>
            </a:r>
            <a:r>
              <a:rPr lang="de-DE" sz="1200" dirty="0"/>
              <a:t>Exploration der </a:t>
            </a:r>
            <a:r>
              <a:rPr lang="de-DE" sz="1200" dirty="0" smtClean="0"/>
              <a:t>Fragestellungen</a:t>
            </a:r>
            <a:endParaRPr dirty="0"/>
          </a:p>
          <a:p>
            <a:pPr algn="ctr">
              <a:defRPr/>
            </a:pPr>
            <a:r>
              <a:rPr lang="de-DE" sz="1200" dirty="0"/>
              <a:t>Erstellen von aussagekräftigen Graphiken</a:t>
            </a:r>
            <a:endParaRPr dirty="0"/>
          </a:p>
        </p:txBody>
      </p:sp>
      <p:sp>
        <p:nvSpPr>
          <p:cNvPr id="13" name="Textfeld 32"/>
          <p:cNvSpPr/>
          <p:nvPr/>
        </p:nvSpPr>
        <p:spPr bwMode="auto">
          <a:xfrm>
            <a:off x="1974985" y="2127752"/>
            <a:ext cx="2618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 smtClean="0"/>
              <a:t>Interpretationen und Schlussfolgerungen</a:t>
            </a:r>
          </a:p>
          <a:p>
            <a:pPr algn="ctr">
              <a:defRPr/>
            </a:pPr>
            <a:r>
              <a:rPr lang="de-DE" sz="1200" dirty="0" smtClean="0"/>
              <a:t>Erstellen </a:t>
            </a:r>
            <a:r>
              <a:rPr lang="de-DE" sz="1200" dirty="0"/>
              <a:t>von PowerPoint Präsentationen,</a:t>
            </a:r>
            <a:endParaRPr dirty="0"/>
          </a:p>
          <a:p>
            <a:pPr algn="ctr">
              <a:defRPr/>
            </a:pPr>
            <a:r>
              <a:rPr lang="de-DE" sz="1200" dirty="0"/>
              <a:t>Präsentation</a:t>
            </a:r>
            <a:endParaRPr dirty="0"/>
          </a:p>
        </p:txBody>
      </p:sp>
      <p:sp>
        <p:nvSpPr>
          <p:cNvPr id="14" name="Textfeld 28"/>
          <p:cNvSpPr/>
          <p:nvPr/>
        </p:nvSpPr>
        <p:spPr bwMode="auto">
          <a:xfrm>
            <a:off x="5852464" y="2894663"/>
            <a:ext cx="2047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 smtClean="0"/>
              <a:t>Gesucht: Mehr Informationen über bestimmte Zielgruppen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2635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 smtClean="0"/>
              <a:t>Wie sind wir vorgegangen?</a:t>
            </a:r>
            <a:endParaRPr lang="de-DE" sz="3600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 lvl="4">
              <a:defRPr/>
            </a:pPr>
            <a:endParaRPr lang="de-DE" sz="600" dirty="0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6</a:t>
            </a:fld>
            <a:endParaRPr lang="de-DE" sz="1800"/>
          </a:p>
        </p:txBody>
      </p:sp>
      <p:sp>
        <p:nvSpPr>
          <p:cNvPr id="7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452483" y="2925818"/>
            <a:ext cx="3930376" cy="297075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feld 28"/>
          <p:cNvSpPr/>
          <p:nvPr/>
        </p:nvSpPr>
        <p:spPr bwMode="auto">
          <a:xfrm>
            <a:off x="5852464" y="2894663"/>
            <a:ext cx="2047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 smtClean="0"/>
              <a:t>Gesucht: Mehr Informationen über bestimmte Zielgruppen</a:t>
            </a:r>
            <a:endParaRPr dirty="0"/>
          </a:p>
        </p:txBody>
      </p:sp>
      <p:sp>
        <p:nvSpPr>
          <p:cNvPr id="10" name="Textfeld 29"/>
          <p:cNvSpPr/>
          <p:nvPr/>
        </p:nvSpPr>
        <p:spPr bwMode="auto">
          <a:xfrm>
            <a:off x="6135207" y="4548016"/>
            <a:ext cx="2753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/>
              <a:t>Erhebung der JIM-PB-Daten im Rahmen einer Online-Umfrage (bereits durchgeführt, siehe auch HA)</a:t>
            </a:r>
            <a:endParaRPr/>
          </a:p>
        </p:txBody>
      </p:sp>
      <p:sp>
        <p:nvSpPr>
          <p:cNvPr id="11" name="Textfeld 30"/>
          <p:cNvSpPr/>
          <p:nvPr/>
        </p:nvSpPr>
        <p:spPr bwMode="auto">
          <a:xfrm>
            <a:off x="3479458" y="5896570"/>
            <a:ext cx="2047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/>
              <a:t>Import der JIM-PB-Daten in </a:t>
            </a:r>
            <a:r>
              <a:rPr lang="de-DE" sz="1200" b="1"/>
              <a:t>CODAP</a:t>
            </a:r>
            <a:r>
              <a:rPr lang="de-DE" sz="1200"/>
              <a:t>, Bereinigung der Daten</a:t>
            </a:r>
            <a:endParaRPr/>
          </a:p>
        </p:txBody>
      </p:sp>
      <p:sp>
        <p:nvSpPr>
          <p:cNvPr id="12" name="Textfeld 31"/>
          <p:cNvSpPr/>
          <p:nvPr/>
        </p:nvSpPr>
        <p:spPr bwMode="auto">
          <a:xfrm>
            <a:off x="574332" y="3988043"/>
            <a:ext cx="2047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Datenanalyse mit </a:t>
            </a:r>
            <a:r>
              <a:rPr lang="de-DE" sz="1200" dirty="0" smtClean="0"/>
              <a:t>CODAP,  </a:t>
            </a:r>
            <a:r>
              <a:rPr lang="de-DE" sz="1200" dirty="0"/>
              <a:t>Exploration der </a:t>
            </a:r>
            <a:r>
              <a:rPr lang="de-DE" sz="1200" dirty="0" smtClean="0"/>
              <a:t>Fragestellungen</a:t>
            </a:r>
            <a:endParaRPr dirty="0"/>
          </a:p>
          <a:p>
            <a:pPr algn="ctr">
              <a:defRPr/>
            </a:pPr>
            <a:r>
              <a:rPr lang="de-DE" sz="1200" dirty="0"/>
              <a:t>Erstellen von aussagekräftigen Graphiken</a:t>
            </a:r>
            <a:endParaRPr dirty="0"/>
          </a:p>
        </p:txBody>
      </p:sp>
      <p:sp>
        <p:nvSpPr>
          <p:cNvPr id="13" name="Textfeld 32"/>
          <p:cNvSpPr/>
          <p:nvPr/>
        </p:nvSpPr>
        <p:spPr bwMode="auto">
          <a:xfrm>
            <a:off x="2622207" y="2371883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/>
              <a:t>Erstellen von PowerPoint Präsentationen,</a:t>
            </a:r>
            <a:endParaRPr/>
          </a:p>
          <a:p>
            <a:pPr algn="ctr">
              <a:defRPr/>
            </a:pPr>
            <a:r>
              <a:rPr lang="de-DE" sz="1200"/>
              <a:t>Präsentation</a:t>
            </a:r>
            <a:endParaRPr/>
          </a:p>
        </p:txBody>
      </p:sp>
      <p:sp>
        <p:nvSpPr>
          <p:cNvPr id="14" name="Textfeld 33"/>
          <p:cNvSpPr/>
          <p:nvPr/>
        </p:nvSpPr>
        <p:spPr bwMode="auto">
          <a:xfrm>
            <a:off x="3393733" y="6452186"/>
            <a:ext cx="2047875" cy="276999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Datenanalyse mit CODAP</a:t>
            </a:r>
            <a:endParaRPr/>
          </a:p>
        </p:txBody>
      </p:sp>
      <p:cxnSp>
        <p:nvCxnSpPr>
          <p:cNvPr id="15" name="Gerade Verbindung mit Pfeil 34"/>
          <p:cNvCxnSpPr>
            <a:cxnSpLocks/>
          </p:cNvCxnSpPr>
          <p:nvPr/>
        </p:nvCxnSpPr>
        <p:spPr bwMode="auto">
          <a:xfrm flipV="1">
            <a:off x="2533774" y="5010229"/>
            <a:ext cx="447675" cy="718132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16" name="Textfeld 35"/>
          <p:cNvSpPr/>
          <p:nvPr/>
        </p:nvSpPr>
        <p:spPr bwMode="auto">
          <a:xfrm>
            <a:off x="116798" y="5325638"/>
            <a:ext cx="2440369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Statistische Auswertungsmethoden:</a:t>
            </a:r>
            <a:endParaRPr/>
          </a:p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Diagramme</a:t>
            </a:r>
            <a:endParaRPr/>
          </a:p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Prozente</a:t>
            </a:r>
            <a:endParaRPr/>
          </a:p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 Verteilungsvergleiche</a:t>
            </a:r>
            <a:endParaRPr/>
          </a:p>
        </p:txBody>
      </p:sp>
      <p:cxnSp>
        <p:nvCxnSpPr>
          <p:cNvPr id="17" name="Gerade Verbindung mit Pfeil 36"/>
          <p:cNvCxnSpPr>
            <a:cxnSpLocks/>
          </p:cNvCxnSpPr>
          <p:nvPr/>
        </p:nvCxnSpPr>
        <p:spPr bwMode="auto">
          <a:xfrm flipV="1">
            <a:off x="3479458" y="5231650"/>
            <a:ext cx="0" cy="1329840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18" name="Textfeld 37"/>
          <p:cNvSpPr/>
          <p:nvPr/>
        </p:nvSpPr>
        <p:spPr bwMode="auto">
          <a:xfrm>
            <a:off x="90693" y="2739514"/>
            <a:ext cx="2440369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Erstellung von Datenpräsentationen</a:t>
            </a:r>
            <a:endParaRPr/>
          </a:p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Was sind gute Datenpräsentationen?</a:t>
            </a:r>
            <a:endParaRPr/>
          </a:p>
        </p:txBody>
      </p:sp>
      <p:cxnSp>
        <p:nvCxnSpPr>
          <p:cNvPr id="19" name="Gerade Verbindung mit Pfeil 38"/>
          <p:cNvCxnSpPr>
            <a:cxnSpLocks/>
          </p:cNvCxnSpPr>
          <p:nvPr/>
        </p:nvCxnSpPr>
        <p:spPr bwMode="auto">
          <a:xfrm>
            <a:off x="2452483" y="3123545"/>
            <a:ext cx="664285" cy="281548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cxnSp>
        <p:nvCxnSpPr>
          <p:cNvPr id="21" name="Gerade Verbindung mit Pfeil 40"/>
          <p:cNvCxnSpPr>
            <a:cxnSpLocks/>
            <a:stCxn id="20" idx="1"/>
          </p:cNvCxnSpPr>
          <p:nvPr/>
        </p:nvCxnSpPr>
        <p:spPr bwMode="auto">
          <a:xfrm flipH="1">
            <a:off x="5852464" y="4115572"/>
            <a:ext cx="605005" cy="110986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23" name="Textfeld 37"/>
          <p:cNvSpPr/>
          <p:nvPr/>
        </p:nvSpPr>
        <p:spPr bwMode="auto">
          <a:xfrm>
            <a:off x="3697984" y="3995726"/>
            <a:ext cx="1702291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de-DE" sz="1200" dirty="0" err="1" smtClean="0">
                <a:solidFill>
                  <a:schemeClr val="bg1"/>
                </a:solidFill>
              </a:rPr>
              <a:t>Reflextion</a:t>
            </a:r>
            <a:r>
              <a:rPr lang="de-DE" sz="1200" dirty="0" smtClean="0">
                <a:solidFill>
                  <a:schemeClr val="bg1"/>
                </a:solidFill>
              </a:rPr>
              <a:t> des Vorgehens </a:t>
            </a:r>
            <a:endParaRPr dirty="0"/>
          </a:p>
          <a:p>
            <a:pPr algn="ctr">
              <a:defRPr/>
            </a:pPr>
            <a:r>
              <a:rPr lang="de-DE" sz="1200" dirty="0" smtClean="0">
                <a:solidFill>
                  <a:schemeClr val="bg1"/>
                </a:solidFill>
              </a:rPr>
              <a:t>und der Daten</a:t>
            </a:r>
            <a:endParaRPr dirty="0"/>
          </a:p>
        </p:txBody>
      </p:sp>
      <p:cxnSp>
        <p:nvCxnSpPr>
          <p:cNvPr id="24" name="Gerade Verbindung mit Pfeil 38"/>
          <p:cNvCxnSpPr>
            <a:cxnSpLocks/>
            <a:stCxn id="23" idx="0"/>
          </p:cNvCxnSpPr>
          <p:nvPr/>
        </p:nvCxnSpPr>
        <p:spPr bwMode="auto">
          <a:xfrm flipH="1" flipV="1">
            <a:off x="4250257" y="3264319"/>
            <a:ext cx="298873" cy="731407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20" name="Textfeld 39"/>
          <p:cNvSpPr/>
          <p:nvPr/>
        </p:nvSpPr>
        <p:spPr bwMode="auto">
          <a:xfrm>
            <a:off x="6457469" y="3792406"/>
            <a:ext cx="2440369" cy="646331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Generierung von statistischen Fragestellungen</a:t>
            </a:r>
            <a:endParaRPr dirty="0"/>
          </a:p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Was sind gute stat. Fragestellungen?</a:t>
            </a:r>
            <a:endParaRPr dirty="0"/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6080097" y="5295296"/>
            <a:ext cx="2686378" cy="14463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819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Arial"/>
        <a:cs typeface="Arial"/>
      </a:majorFont>
      <a:minorFont>
        <a:latin typeface="Arial Narrow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tx2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306</Words>
  <Application>Microsoft Office PowerPoint</Application>
  <DocSecurity>0</DocSecurity>
  <PresentationFormat>Bildschirmpräsentation (4:3)</PresentationFormat>
  <Paragraphs>48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Arial Narrow</vt:lpstr>
      <vt:lpstr>Wingdings 2</vt:lpstr>
      <vt:lpstr>POWERPOINT MASTER UNIVERSITÄT PADERBORN</vt:lpstr>
      <vt:lpstr>PowerPoint-Präsentation</vt:lpstr>
      <vt:lpstr>Mögliche Diskussionspunkte</vt:lpstr>
      <vt:lpstr>Was haben wir gemacht? Detektivarbeit!</vt:lpstr>
      <vt:lpstr>PowerPoint-Präsentation</vt:lpstr>
      <vt:lpstr>Ein Kreislauf der Datenanalyse: PPDAC</vt:lpstr>
      <vt:lpstr>Wie sind wir vorgegangen?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Microsoft Office-Anwender;Birte Heinemann;Daniel Frischemeier</dc:creator>
  <cp:keywords/>
  <dc:description/>
  <cp:lastModifiedBy>Susanne Podworny</cp:lastModifiedBy>
  <cp:revision>545</cp:revision>
  <dcterms:created xsi:type="dcterms:W3CDTF">2017-09-20T06:38:18Z</dcterms:created>
  <dcterms:modified xsi:type="dcterms:W3CDTF">2021-02-23T13:59:01Z</dcterms:modified>
  <cp:category/>
  <dc:identifier/>
  <cp:contentStatus/>
  <dc:language/>
  <cp:version/>
</cp:coreProperties>
</file>