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comment1.xml" ContentType="application/vnd.openxmlformats-officedocument.presentationml.comment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9" r:id="rId3"/>
    <p:sldId id="278" r:id="rId4"/>
    <p:sldId id="257" r:id="rId5"/>
    <p:sldId id="258" r:id="rId6"/>
    <p:sldId id="259" r:id="rId7"/>
    <p:sldId id="260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ischemeier, Daniel (dafr@uni-paderborn.de)" initials="FD(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nlyoffice.com/comments" Target="comments/comment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m authorId="1" dt="2020-07-15T08:57:02Z" idx="1">
    <p:pos x="0" y="0"/>
    <p:text>Folie 2 auf ProDaBi Datenbegriff anpassen</p:text>
    <p:extLst>
      <p:ext uri="{C676402C-5697-4E1C-873F-D02D1690AC5C}">
        <p15:threadingInfo xmlns:p15="http://schemas.microsoft.com/office/powerpoint/2012/main" timeZoneBias="-120"/>
      </p:ext>
      <p:ext uri="{19B8F6BF-5375-455C-9EA6-DF929625EA0E}">
        <p15:presenceInfo xmlns:p15="http://schemas.microsoft.com/office/powerpoint/2012/main" userId="teamlab_data:0;34;oc591e7005c3_dafr@uni-paderborn.de;1;44;Frischemeier, Daniel (dafr@uni-paderborn.de);2;1;0;3;20;2020-07-15T06:57:02Z;4;38;{BBD50327-47C1-00BE-ACE7-46E051AF4E6F};" providerId="AD"/>
      </p:ext>
    </p:extLst>
  </p:cm>
  <p:cm authorId="1" dt="2020-07-15T09:03:21Z" idx="2">
    <p:pos x="0" y="0"/>
    <p:text>Folie 7 auf ProDaBi Datenbegriff</p:text>
    <p:extLst>
      <p:ext uri="{C676402C-5697-4E1C-873F-D02D1690AC5C}">
        <p15:threadingInfo xmlns:p15="http://schemas.microsoft.com/office/powerpoint/2012/main" timeZoneBias="-120"/>
      </p:ext>
      <p:ext uri="{19B8F6BF-5375-455C-9EA6-DF929625EA0E}">
        <p15:presenceInfo xmlns:p15="http://schemas.microsoft.com/office/powerpoint/2012/main" userId="teamlab_data:0;34;oc591e7005c3_dafr@uni-paderborn.de;1;44;Frischemeier, Daniel (dafr@uni-paderborn.de);2;1;0;3;20;2020-07-15T07:03:21Z;4;38;{5184173D-7D4E-3C79-07A6-29FB36CC239D};" providerId="AD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6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Muss angepasst werden, je nachdem welcher Datenbegriff verwendet wird.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Muss angepasst werden, je nachdem welcher Datenbegriff verwendet wird.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3636000"/>
            <a:ext cx="50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320350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191562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952000"/>
            <a:ext cx="468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289346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320350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191562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2966064" y="653080"/>
            <a:ext cx="1465893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268000"/>
            <a:ext cx="45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2091629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558651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5449535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191562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4679950" y="2581846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9" name="Vertikaler Textplatzhalter 2"/>
          <p:cNvSpPr>
            <a:spLocks noAdjustHandles="1"/>
          </p:cNvSpPr>
          <p:nvPr userDrawn="1"/>
        </p:nvSpPr>
        <p:spPr bwMode="auto">
          <a:xfrm>
            <a:off x="6795236" y="457244"/>
            <a:ext cx="1932636" cy="187872"/>
          </a:xfrm>
          <a:prstGeom prst="rect">
            <a:avLst/>
          </a:prstGeom>
          <a:solidFill>
            <a:schemeClr val="accent6"/>
          </a:solidFill>
        </p:spPr>
        <p:txBody>
          <a:bodyPr vert="horz" wrap="square" lIns="36000" tIns="0" rIns="36000" bIns="0" numCol="1" spcCol="234000">
            <a:spAutoFit/>
          </a:bodyPr>
          <a:lstStyle>
            <a:lvl1pPr marL="0" indent="0" algn="r" defTabSz="685800">
              <a:lnSpc>
                <a:spcPts val="1600"/>
              </a:lnSpc>
              <a:spcBef>
                <a:spcPts val="0"/>
              </a:spcBef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>
              <a:lnSpc>
                <a:spcPts val="1600"/>
              </a:lnSpc>
              <a:spcBef>
                <a:spcPts val="0"/>
              </a:spcBef>
              <a:buSzPct val="70000"/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/>
              <a:t>Data Science und Big Data </a:t>
            </a:r>
            <a:endParaRPr/>
          </a:p>
        </p:txBody>
      </p:sp>
      <p:sp>
        <p:nvSpPr>
          <p:cNvPr id="20" name="Vertikaler Textplatzhalter 2"/>
          <p:cNvSpPr>
            <a:spLocks noAdjustHandles="1"/>
          </p:cNvSpPr>
          <p:nvPr userDrawn="1"/>
        </p:nvSpPr>
        <p:spPr bwMode="auto">
          <a:xfrm>
            <a:off x="7669322" y="689282"/>
            <a:ext cx="1058550" cy="187872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 defTabSz="685800">
              <a:lnSpc>
                <a:spcPts val="1600"/>
              </a:lnSpc>
              <a:spcBef>
                <a:spcPts val="0"/>
              </a:spcBef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>
              <a:lnSpc>
                <a:spcPts val="1600"/>
              </a:lnSpc>
              <a:spcBef>
                <a:spcPts val="0"/>
              </a:spcBef>
              <a:buSzPct val="70000"/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/>
              <a:t>In der schule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1</a:t>
            </a:fld>
            <a:endParaRPr lang="de-DE" sz="1800"/>
          </a:p>
        </p:txBody>
      </p:sp>
      <p:grpSp>
        <p:nvGrpSpPr>
          <p:cNvPr id="5" name="Gruppieren 30"/>
          <p:cNvGrpSpPr/>
          <p:nvPr/>
        </p:nvGrpSpPr>
        <p:grpSpPr bwMode="auto">
          <a:xfrm>
            <a:off x="6175784" y="2741974"/>
            <a:ext cx="1665514" cy="1665514"/>
            <a:chOff x="7478487" y="3099670"/>
            <a:chExt cx="1665514" cy="1665514"/>
          </a:xfrm>
        </p:grpSpPr>
        <p:pic>
          <p:nvPicPr>
            <p:cNvPr id="6" name="Grafik 19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70"/>
              <a:ext cx="1665514" cy="1665514"/>
            </a:xfrm>
            <a:prstGeom prst="rect">
              <a:avLst/>
            </a:prstGeom>
          </p:spPr>
        </p:pic>
        <p:pic>
          <p:nvPicPr>
            <p:cNvPr id="7" name="Grafik 29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2" y="3490789"/>
              <a:ext cx="1326243" cy="488000"/>
            </a:xfrm>
            <a:prstGeom prst="rect">
              <a:avLst/>
            </a:prstGeom>
          </p:spPr>
        </p:pic>
      </p:grpSp>
      <p:sp>
        <p:nvSpPr>
          <p:cNvPr id="8" name="Vertikaler Textplatzhalter 5"/>
          <p:cNvSpPr/>
          <p:nvPr/>
        </p:nvSpPr>
        <p:spPr bwMode="auto">
          <a:xfrm>
            <a:off x="0" y="5076000"/>
            <a:ext cx="8694738" cy="64479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 dirty="0" smtClean="0"/>
              <a:t>Hintergrundinformationen</a:t>
            </a:r>
            <a:endParaRPr dirty="0"/>
          </a:p>
        </p:txBody>
      </p:sp>
      <p:pic>
        <p:nvPicPr>
          <p:cNvPr id="9" name="Grafik 2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10" y="1302498"/>
            <a:ext cx="2040102" cy="3104990"/>
          </a:xfrm>
          <a:prstGeom prst="rect">
            <a:avLst/>
          </a:prstGeom>
        </p:spPr>
      </p:pic>
      <p:pic>
        <p:nvPicPr>
          <p:cNvPr id="10" name="Grafik 1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78">
            <a:off x="4494704" y="1877151"/>
            <a:ext cx="2105247" cy="1536911"/>
          </a:xfrm>
          <a:prstGeom prst="rect">
            <a:avLst/>
          </a:prstGeom>
        </p:spPr>
      </p:pic>
      <p:pic>
        <p:nvPicPr>
          <p:cNvPr id="11" name="Picture 4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Grundlagen zur statistischen Auswertung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endParaRPr lang="de-DE" sz="1800" b="0"/>
          </a:p>
          <a:p>
            <a:pPr>
              <a:defRPr/>
            </a:pPr>
            <a:endParaRPr lang="de-DE" sz="1800" b="0"/>
          </a:p>
          <a:p>
            <a:pPr>
              <a:defRPr/>
            </a:pPr>
            <a:endParaRPr lang="de-DE" sz="1800" b="0"/>
          </a:p>
          <a:p>
            <a:pPr algn="ctr">
              <a:defRPr/>
            </a:pPr>
            <a:r>
              <a:rPr lang="de-DE" sz="2600" b="0"/>
              <a:t>Nun zur Exploration verschiedener Fragestellungen…</a:t>
            </a:r>
            <a:endParaRPr sz="2600"/>
          </a:p>
          <a:p>
            <a:pPr>
              <a:defRPr/>
            </a:pPr>
            <a:endParaRPr lang="de-DE" sz="2600" b="0"/>
          </a:p>
          <a:p>
            <a:pPr algn="ctr">
              <a:defRPr/>
            </a:pPr>
            <a:r>
              <a:rPr lang="de-DE" sz="2600" b="0"/>
              <a:t>Oder: </a:t>
            </a:r>
            <a:endParaRPr sz="2600"/>
          </a:p>
          <a:p>
            <a:pPr algn="ctr">
              <a:defRPr/>
            </a:pPr>
            <a:r>
              <a:rPr lang="de-DE" sz="2600" b="0"/>
              <a:t>Verschiedene Fragestellungen bedingen verschiedene Arten von Explorationen…</a:t>
            </a:r>
            <a:endParaRPr sz="2600"/>
          </a:p>
          <a:p>
            <a:pPr algn="ctr">
              <a:defRPr/>
            </a:pPr>
            <a:endParaRPr lang="de-DE" b="0"/>
          </a:p>
          <a:p>
            <a:pPr algn="ctr">
              <a:defRPr/>
            </a:pPr>
            <a:endParaRPr lang="de-DE" b="0"/>
          </a:p>
          <a:p>
            <a:pPr>
              <a:defRPr/>
            </a:pPr>
            <a:endParaRPr lang="de-DE" sz="1800" b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Begriffe...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/>
              <a:t>Verschiedene Fragestellungen bedingen verschiedene Arten von Explorationen…</a:t>
            </a:r>
            <a:endParaRPr/>
          </a:p>
          <a:p>
            <a:pPr algn="ctr">
              <a:defRPr/>
            </a:pPr>
            <a:endParaRPr lang="de-DE" sz="2400" b="0"/>
          </a:p>
          <a:p>
            <a:pPr>
              <a:defRPr/>
            </a:pPr>
            <a:r>
              <a:rPr lang="de-DE"/>
              <a:t>„Eindimensional“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de-DE" b="0"/>
              <a:t>Kategoriales Merkmal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de-DE" b="0"/>
              <a:t>Numerisches Merkmal</a:t>
            </a:r>
            <a:endParaRPr/>
          </a:p>
          <a:p>
            <a:pPr marL="457200" indent="-457200">
              <a:buAutoNum type="arabicPeriod"/>
              <a:defRPr/>
            </a:pPr>
            <a:endParaRPr lang="de-DE" b="0"/>
          </a:p>
          <a:p>
            <a:pPr>
              <a:defRPr/>
            </a:pPr>
            <a:r>
              <a:rPr lang="de-DE"/>
              <a:t>„Zweidimensional“</a:t>
            </a:r>
            <a:endParaRPr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/>
              <a:t>kategoriales Merkmal vs. kategoriales Merkmal</a:t>
            </a:r>
            <a:endParaRPr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/>
              <a:t>numerisches Merkmal vs. kategoriales Merkmal (bzw. kategoriales Merkmal vs. numerisches Merkmal)  </a:t>
            </a:r>
            <a:endParaRPr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/>
              <a:t>numerisches Merkmal vs. numerisches Merkmal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endParaRPr lang="de-DE" b="0">
              <a:latin typeface="Arial Narrow"/>
            </a:endParaRPr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7" name="Rechteck 5"/>
          <p:cNvSpPr/>
          <p:nvPr/>
        </p:nvSpPr>
        <p:spPr bwMode="auto">
          <a:xfrm>
            <a:off x="195463" y="2498502"/>
            <a:ext cx="3196788" cy="1199206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 sz="1800" b="0" i="0" u="none" strike="noStrike" cap="none">
              <a:ln>
                <a:noFill/>
              </a:ln>
              <a:solidFill>
                <a:schemeClr val="bg1"/>
              </a:solidFill>
              <a:latin typeface="Arial"/>
              <a:cs typeface="DejaVu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087623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 smtClean="0">
                <a:solidFill>
                  <a:schemeClr val="accent6"/>
                </a:solidFill>
              </a:rPr>
              <a:t>Eindimensionale Verteilungen</a:t>
            </a:r>
            <a:endParaRPr dirty="0"/>
          </a:p>
        </p:txBody>
      </p:sp>
      <p:sp>
        <p:nvSpPr>
          <p:cNvPr id="5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6" name="Textfeld 9"/>
          <p:cNvSpPr/>
          <p:nvPr/>
        </p:nvSpPr>
        <p:spPr bwMode="auto">
          <a:xfrm>
            <a:off x="4728370" y="2054300"/>
            <a:ext cx="3638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600" dirty="0"/>
              <a:t>Wie ist die Verteilung des Merkmals </a:t>
            </a:r>
            <a:r>
              <a:rPr lang="de-DE" sz="1600" dirty="0" err="1"/>
              <a:t>Nutzen_Instagram</a:t>
            </a:r>
            <a:r>
              <a:rPr lang="de-DE" sz="1600" dirty="0"/>
              <a:t> im </a:t>
            </a:r>
            <a:r>
              <a:rPr lang="de-DE" sz="1600" dirty="0" smtClean="0"/>
              <a:t>JIM-Datensatz</a:t>
            </a:r>
            <a:r>
              <a:rPr lang="de-DE" sz="1600" dirty="0"/>
              <a:t>?</a:t>
            </a:r>
            <a:endParaRPr dirty="0"/>
          </a:p>
        </p:txBody>
      </p:sp>
      <p:cxnSp>
        <p:nvCxnSpPr>
          <p:cNvPr id="7" name="Gerade Verbindung mit Pfeil 11"/>
          <p:cNvCxnSpPr>
            <a:cxnSpLocks/>
          </p:cNvCxnSpPr>
          <p:nvPr/>
        </p:nvCxnSpPr>
        <p:spPr bwMode="auto">
          <a:xfrm flipH="1">
            <a:off x="4202111" y="2515965"/>
            <a:ext cx="471487" cy="28953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12"/>
          <p:cNvSpPr/>
          <p:nvPr/>
        </p:nvSpPr>
        <p:spPr bwMode="auto">
          <a:xfrm>
            <a:off x="719220" y="5498615"/>
            <a:ext cx="3686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600" dirty="0"/>
              <a:t>Wie sieht die Verteilung des Merkmals </a:t>
            </a:r>
            <a:r>
              <a:rPr lang="de-DE" sz="1600" dirty="0" err="1"/>
              <a:t>Anzahl_Apps</a:t>
            </a:r>
            <a:r>
              <a:rPr lang="de-DE" sz="1600" dirty="0"/>
              <a:t> im </a:t>
            </a:r>
            <a:r>
              <a:rPr lang="de-DE" sz="1600" dirty="0" smtClean="0"/>
              <a:t>JIM-Datensatz </a:t>
            </a:r>
            <a:r>
              <a:rPr lang="de-DE" sz="1600" dirty="0"/>
              <a:t>aus?</a:t>
            </a:r>
            <a:endParaRPr dirty="0"/>
          </a:p>
        </p:txBody>
      </p:sp>
      <p:cxnSp>
        <p:nvCxnSpPr>
          <p:cNvPr id="9" name="Gerade Verbindung mit Pfeil 13"/>
          <p:cNvCxnSpPr>
            <a:cxnSpLocks/>
          </p:cNvCxnSpPr>
          <p:nvPr/>
        </p:nvCxnSpPr>
        <p:spPr bwMode="auto">
          <a:xfrm>
            <a:off x="3935411" y="5939875"/>
            <a:ext cx="533400" cy="17261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086" y="1789608"/>
            <a:ext cx="4010025" cy="348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673598" y="3102896"/>
            <a:ext cx="4019550" cy="351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Begriffe...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/>
              <a:t>Verschiedene Fragestellungen bedingen verschiedene Arten von Explorationen…</a:t>
            </a:r>
            <a:endParaRPr/>
          </a:p>
          <a:p>
            <a:pPr algn="ctr">
              <a:defRPr/>
            </a:pPr>
            <a:endParaRPr lang="de-DE" sz="2400" b="0"/>
          </a:p>
          <a:p>
            <a:pPr>
              <a:defRPr/>
            </a:pPr>
            <a:r>
              <a:rPr lang="de-DE"/>
              <a:t>„Eindimensional“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de-DE" b="0"/>
              <a:t>Kategoriales Merkmal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de-DE" b="0"/>
              <a:t>Numerisches Merkmal</a:t>
            </a:r>
            <a:endParaRPr/>
          </a:p>
          <a:p>
            <a:pPr marL="457200" indent="-457200">
              <a:buAutoNum type="arabicPeriod"/>
              <a:defRPr/>
            </a:pPr>
            <a:endParaRPr lang="de-DE" b="0"/>
          </a:p>
          <a:p>
            <a:pPr>
              <a:defRPr/>
            </a:pPr>
            <a:r>
              <a:rPr lang="de-DE"/>
              <a:t>„Zweidimensional“</a:t>
            </a:r>
            <a:endParaRPr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/>
              <a:t>kategoriales Merkmal vs. kategoriales Merkmal</a:t>
            </a:r>
            <a:endParaRPr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/>
              <a:t>numerisches Merkmal vs. kategoriales Merkmal (bzw. kategoriales Merkmal vs. numerisches Merkmal)  </a:t>
            </a:r>
            <a:endParaRPr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/>
              <a:t>numerisches Merkmal vs. numerisches Merkmal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endParaRPr lang="de-DE" b="0">
              <a:latin typeface="Arial Narrow"/>
            </a:endParaRPr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7" name="Rechteck 5"/>
          <p:cNvSpPr/>
          <p:nvPr/>
        </p:nvSpPr>
        <p:spPr bwMode="auto">
          <a:xfrm>
            <a:off x="324251" y="3682658"/>
            <a:ext cx="5149269" cy="747674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 sz="1800" b="0" i="0" u="none" strike="noStrike" cap="none">
              <a:ln>
                <a:noFill/>
              </a:ln>
              <a:solidFill>
                <a:schemeClr val="bg1"/>
              </a:solidFill>
              <a:latin typeface="Arial"/>
              <a:cs typeface="DejaVu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5" name="Textfeld 16"/>
          <p:cNvSpPr/>
          <p:nvPr/>
        </p:nvSpPr>
        <p:spPr bwMode="auto">
          <a:xfrm>
            <a:off x="4469749" y="2207977"/>
            <a:ext cx="3638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600" dirty="0"/>
              <a:t>Wie unterscheiden sich die Schülerinnen und Schüler hinsichtlich des Besitzes eines YouTube Accounts?</a:t>
            </a:r>
            <a:endParaRPr dirty="0"/>
          </a:p>
        </p:txBody>
      </p:sp>
      <p:cxnSp>
        <p:nvCxnSpPr>
          <p:cNvPr id="6" name="Gerade Verbindung mit Pfeil 17"/>
          <p:cNvCxnSpPr>
            <a:cxnSpLocks/>
          </p:cNvCxnSpPr>
          <p:nvPr/>
        </p:nvCxnSpPr>
        <p:spPr bwMode="auto">
          <a:xfrm flipH="1">
            <a:off x="3997364" y="2613122"/>
            <a:ext cx="471487" cy="28953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feld 18"/>
          <p:cNvSpPr/>
          <p:nvPr/>
        </p:nvSpPr>
        <p:spPr bwMode="auto">
          <a:xfrm>
            <a:off x="379203" y="5354133"/>
            <a:ext cx="36860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600" dirty="0"/>
              <a:t>Wie unterscheiden sich die bayrischen  Schülerinnen und Schüler von den thüringischen hinsichtlich ihrer Twitter-Nutzung?</a:t>
            </a:r>
            <a:endParaRPr dirty="0"/>
          </a:p>
        </p:txBody>
      </p:sp>
      <p:cxnSp>
        <p:nvCxnSpPr>
          <p:cNvPr id="8" name="Gerade Verbindung mit Pfeil 19"/>
          <p:cNvCxnSpPr>
            <a:cxnSpLocks/>
          </p:cNvCxnSpPr>
          <p:nvPr/>
        </p:nvCxnSpPr>
        <p:spPr bwMode="auto">
          <a:xfrm flipV="1">
            <a:off x="3491880" y="5354133"/>
            <a:ext cx="1124099" cy="307115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36849" y="1949773"/>
            <a:ext cx="3448050" cy="318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876436" y="3645024"/>
            <a:ext cx="3817610" cy="28363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 bwMode="auto">
          <a:xfrm>
            <a:off x="449261" y="1087623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 smtClean="0">
                <a:solidFill>
                  <a:schemeClr val="accent6"/>
                </a:solidFill>
              </a:rPr>
              <a:t>Zwei</a:t>
            </a:r>
            <a:r>
              <a:rPr lang="de-DE" sz="3600" dirty="0" smtClean="0">
                <a:solidFill>
                  <a:schemeClr val="accent6"/>
                </a:solidFill>
              </a:rPr>
              <a:t>dimensionale Verteilungen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Datendetektive im JIM- Datensatz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sz="1600" b="0" dirty="0" smtClean="0"/>
              <a:t>Was wird gemacht?</a:t>
            </a:r>
            <a:endParaRPr dirty="0"/>
          </a:p>
          <a:p>
            <a:pPr lvl="4">
              <a:defRPr/>
            </a:pPr>
            <a:endParaRPr lang="de-DE" sz="600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15</a:t>
            </a:fld>
            <a:endParaRPr lang="de-DE" sz="1800"/>
          </a:p>
        </p:txBody>
      </p:sp>
      <p:sp>
        <p:nvSpPr>
          <p:cNvPr id="7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452483" y="2925818"/>
            <a:ext cx="3930376" cy="297075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feld 28"/>
          <p:cNvSpPr/>
          <p:nvPr/>
        </p:nvSpPr>
        <p:spPr bwMode="auto">
          <a:xfrm>
            <a:off x="5817501" y="2988782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/>
              <a:t>Generieren von statistischen Fragestellungen rund um den JIM-PB-Datensatz</a:t>
            </a:r>
            <a:endParaRPr/>
          </a:p>
        </p:txBody>
      </p:sp>
      <p:sp>
        <p:nvSpPr>
          <p:cNvPr id="10" name="Textfeld 29"/>
          <p:cNvSpPr/>
          <p:nvPr/>
        </p:nvSpPr>
        <p:spPr bwMode="auto">
          <a:xfrm>
            <a:off x="6135207" y="4548016"/>
            <a:ext cx="2753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/>
              <a:t>Erhebung der JIM-PB-Daten im Rahmen einer Online-Umfrage (bereits durchgeführt, siehe auch HA)</a:t>
            </a:r>
            <a:endParaRPr/>
          </a:p>
        </p:txBody>
      </p:sp>
      <p:sp>
        <p:nvSpPr>
          <p:cNvPr id="11" name="Textfeld 30"/>
          <p:cNvSpPr/>
          <p:nvPr/>
        </p:nvSpPr>
        <p:spPr bwMode="auto">
          <a:xfrm>
            <a:off x="3479458" y="5896570"/>
            <a:ext cx="2047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/>
              <a:t>Import der JIM-PB-Daten in </a:t>
            </a:r>
            <a:r>
              <a:rPr lang="de-DE" sz="1200" b="1"/>
              <a:t>CODAP</a:t>
            </a:r>
            <a:r>
              <a:rPr lang="de-DE" sz="1200"/>
              <a:t>, Bereinigung der Daten</a:t>
            </a:r>
            <a:endParaRPr/>
          </a:p>
        </p:txBody>
      </p:sp>
      <p:sp>
        <p:nvSpPr>
          <p:cNvPr id="12" name="Textfeld 31"/>
          <p:cNvSpPr/>
          <p:nvPr/>
        </p:nvSpPr>
        <p:spPr bwMode="auto">
          <a:xfrm>
            <a:off x="574332" y="3988043"/>
            <a:ext cx="2047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/>
              <a:t>Datenanalyse mit CODAP (und evtl. Jupyter Notebooks),  Exploration der Fragestellung</a:t>
            </a:r>
            <a:endParaRPr/>
          </a:p>
          <a:p>
            <a:pPr algn="ctr">
              <a:defRPr/>
            </a:pPr>
            <a:r>
              <a:rPr lang="de-DE" sz="1200"/>
              <a:t>Erstellen von aussagekräftigen Graphiken</a:t>
            </a:r>
            <a:endParaRPr/>
          </a:p>
        </p:txBody>
      </p:sp>
      <p:sp>
        <p:nvSpPr>
          <p:cNvPr id="13" name="Textfeld 32"/>
          <p:cNvSpPr/>
          <p:nvPr/>
        </p:nvSpPr>
        <p:spPr bwMode="auto">
          <a:xfrm>
            <a:off x="2622207" y="2371883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/>
              <a:t>Erstellen von PowerPoint Präsentationen,</a:t>
            </a:r>
            <a:endParaRPr/>
          </a:p>
          <a:p>
            <a:pPr algn="ctr">
              <a:defRPr/>
            </a:pPr>
            <a:r>
              <a:rPr lang="de-DE" sz="1200"/>
              <a:t>Präsentation</a:t>
            </a:r>
            <a:endParaRPr/>
          </a:p>
        </p:txBody>
      </p:sp>
      <p:sp>
        <p:nvSpPr>
          <p:cNvPr id="14" name="Textfeld 33"/>
          <p:cNvSpPr/>
          <p:nvPr/>
        </p:nvSpPr>
        <p:spPr bwMode="auto">
          <a:xfrm>
            <a:off x="3393733" y="6452186"/>
            <a:ext cx="2047875" cy="276999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Datenanalyse mit CODAP</a:t>
            </a:r>
            <a:endParaRPr/>
          </a:p>
        </p:txBody>
      </p:sp>
      <p:cxnSp>
        <p:nvCxnSpPr>
          <p:cNvPr id="15" name="Gerade Verbindung mit Pfeil 34"/>
          <p:cNvCxnSpPr>
            <a:cxnSpLocks/>
          </p:cNvCxnSpPr>
          <p:nvPr/>
        </p:nvCxnSpPr>
        <p:spPr bwMode="auto">
          <a:xfrm flipV="1">
            <a:off x="2533774" y="5010229"/>
            <a:ext cx="447675" cy="718132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16" name="Textfeld 35"/>
          <p:cNvSpPr/>
          <p:nvPr/>
        </p:nvSpPr>
        <p:spPr bwMode="auto">
          <a:xfrm>
            <a:off x="116798" y="5325638"/>
            <a:ext cx="2440369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Statistische Auswertungsmethoden:</a:t>
            </a:r>
            <a:endParaRPr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Diagramme</a:t>
            </a:r>
            <a:endParaRPr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Prozente</a:t>
            </a:r>
            <a:endParaRPr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 Verteilungsvergleiche</a:t>
            </a:r>
            <a:endParaRPr/>
          </a:p>
        </p:txBody>
      </p:sp>
      <p:cxnSp>
        <p:nvCxnSpPr>
          <p:cNvPr id="17" name="Gerade Verbindung mit Pfeil 36"/>
          <p:cNvCxnSpPr>
            <a:cxnSpLocks/>
          </p:cNvCxnSpPr>
          <p:nvPr/>
        </p:nvCxnSpPr>
        <p:spPr bwMode="auto">
          <a:xfrm flipV="1">
            <a:off x="3479458" y="5231650"/>
            <a:ext cx="0" cy="132984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18" name="Textfeld 37"/>
          <p:cNvSpPr/>
          <p:nvPr/>
        </p:nvSpPr>
        <p:spPr bwMode="auto">
          <a:xfrm>
            <a:off x="90693" y="2739514"/>
            <a:ext cx="2440369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Erstellung von Datenpräsentationen</a:t>
            </a:r>
            <a:endParaRPr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Was sind gute Datenpräsentationen?</a:t>
            </a:r>
            <a:endParaRPr/>
          </a:p>
        </p:txBody>
      </p:sp>
      <p:cxnSp>
        <p:nvCxnSpPr>
          <p:cNvPr id="19" name="Gerade Verbindung mit Pfeil 38"/>
          <p:cNvCxnSpPr>
            <a:cxnSpLocks/>
          </p:cNvCxnSpPr>
          <p:nvPr/>
        </p:nvCxnSpPr>
        <p:spPr bwMode="auto">
          <a:xfrm>
            <a:off x="2452483" y="3123545"/>
            <a:ext cx="664285" cy="281548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1" name="Gerade Verbindung mit Pfeil 40"/>
          <p:cNvCxnSpPr>
            <a:cxnSpLocks/>
          </p:cNvCxnSpPr>
          <p:nvPr/>
        </p:nvCxnSpPr>
        <p:spPr bwMode="auto">
          <a:xfrm flipH="1">
            <a:off x="5694757" y="2477136"/>
            <a:ext cx="565486" cy="725276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23" name="Textfeld 37"/>
          <p:cNvSpPr/>
          <p:nvPr/>
        </p:nvSpPr>
        <p:spPr bwMode="auto">
          <a:xfrm>
            <a:off x="3697984" y="3995726"/>
            <a:ext cx="1702291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 dirty="0" err="1" smtClean="0">
                <a:solidFill>
                  <a:schemeClr val="bg1"/>
                </a:solidFill>
              </a:rPr>
              <a:t>Reflextion</a:t>
            </a:r>
            <a:r>
              <a:rPr lang="de-DE" sz="1200" dirty="0" smtClean="0">
                <a:solidFill>
                  <a:schemeClr val="bg1"/>
                </a:solidFill>
              </a:rPr>
              <a:t> des Vorgehens </a:t>
            </a:r>
            <a:endParaRPr dirty="0"/>
          </a:p>
          <a:p>
            <a:pPr algn="ctr">
              <a:defRPr/>
            </a:pPr>
            <a:r>
              <a:rPr lang="de-DE" sz="1200" dirty="0" smtClean="0">
                <a:solidFill>
                  <a:schemeClr val="bg1"/>
                </a:solidFill>
              </a:rPr>
              <a:t>und der Daten</a:t>
            </a:r>
            <a:endParaRPr dirty="0"/>
          </a:p>
        </p:txBody>
      </p:sp>
      <p:cxnSp>
        <p:nvCxnSpPr>
          <p:cNvPr id="24" name="Gerade Verbindung mit Pfeil 38"/>
          <p:cNvCxnSpPr>
            <a:cxnSpLocks/>
            <a:stCxn id="23" idx="0"/>
          </p:cNvCxnSpPr>
          <p:nvPr/>
        </p:nvCxnSpPr>
        <p:spPr bwMode="auto">
          <a:xfrm flipH="1" flipV="1">
            <a:off x="4539139" y="3206805"/>
            <a:ext cx="9991" cy="788921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20" name="Textfeld 39"/>
          <p:cNvSpPr/>
          <p:nvPr/>
        </p:nvSpPr>
        <p:spPr bwMode="auto">
          <a:xfrm>
            <a:off x="5307051" y="1909822"/>
            <a:ext cx="2440369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Generierung von statistischen Fragestellungen</a:t>
            </a:r>
            <a:endParaRPr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Was sind gute stat. Fragestellungen?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Fragen, Fragen, Fragen ...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endParaRPr lang="de-DE" b="0"/>
          </a:p>
          <a:p>
            <a:pPr algn="ctr">
              <a:defRPr/>
            </a:pPr>
            <a:r>
              <a:rPr lang="de-DE" sz="2800"/>
              <a:t>Frage stellen ist nicht schwer?!</a:t>
            </a:r>
            <a:endParaRPr/>
          </a:p>
          <a:p>
            <a:pPr>
              <a:defRPr/>
            </a:pPr>
            <a:endParaRPr lang="de-DE" sz="2400" b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50850" y="2981325"/>
            <a:ext cx="299085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827292" y="3422682"/>
            <a:ext cx="3267075" cy="9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71599" y="4581128"/>
            <a:ext cx="3781425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460829" y="4976414"/>
            <a:ext cx="3019425" cy="109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Fragen, Fragen, Fragen ...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endParaRPr lang="de-DE" b="0"/>
          </a:p>
          <a:p>
            <a:pPr algn="ctr">
              <a:defRPr/>
            </a:pPr>
            <a:r>
              <a:rPr lang="de-DE" sz="2800"/>
              <a:t>Frage stellen ist nicht schwer?!</a:t>
            </a:r>
            <a:endParaRPr/>
          </a:p>
          <a:p>
            <a:pPr>
              <a:defRPr/>
            </a:pPr>
            <a:endParaRPr lang="de-DE" sz="2400" b="0"/>
          </a:p>
          <a:p>
            <a:pPr>
              <a:defRPr/>
            </a:pPr>
            <a:r>
              <a:rPr lang="de-DE" sz="2400" b="0"/>
              <a:t>Statistische Fragen vs. </a:t>
            </a:r>
            <a:r>
              <a:rPr lang="de-DE" sz="2400" b="0">
                <a:solidFill>
                  <a:schemeClr val="accent6"/>
                </a:solidFill>
              </a:rPr>
              <a:t>„Fragebogenfragen“</a:t>
            </a:r>
            <a:endParaRPr/>
          </a:p>
          <a:p>
            <a:pPr marL="285750" indent="-285750">
              <a:buFont typeface="Wingdings"/>
              <a:buChar char="§"/>
              <a:defRPr/>
            </a:pPr>
            <a:r>
              <a:rPr lang="de-DE" sz="1800" b="0"/>
              <a:t>Wie unterscheiden sich die Theo-Schüler von den bayrischen Schülern hinsichtlich der Twitter-Nutzung?</a:t>
            </a:r>
            <a:endParaRPr/>
          </a:p>
          <a:p>
            <a:pPr marL="285750" indent="-285750">
              <a:buFont typeface="Wingdings"/>
              <a:buChar char="§"/>
              <a:defRPr/>
            </a:pPr>
            <a:r>
              <a:rPr lang="de-DE" sz="1800" b="0">
                <a:solidFill>
                  <a:schemeClr val="accent6"/>
                </a:solidFill>
              </a:rPr>
              <a:t>Wie oft nutzt du Twitter?</a:t>
            </a:r>
            <a:endParaRPr/>
          </a:p>
          <a:p>
            <a:pPr marL="285750" indent="-285750">
              <a:buFont typeface="Wingdings"/>
              <a:buChar char="§"/>
              <a:defRPr/>
            </a:pPr>
            <a:r>
              <a:rPr lang="de-DE" sz="1800" b="0">
                <a:solidFill>
                  <a:schemeClr val="accent6"/>
                </a:solidFill>
              </a:rPr>
              <a:t>Auf welche Schule gehst du?</a:t>
            </a:r>
            <a:endParaRPr lang="de-DE" sz="1600" b="0">
              <a:solidFill>
                <a:schemeClr val="accent6"/>
              </a:solidFill>
            </a:endParaRPr>
          </a:p>
          <a:p>
            <a:pPr>
              <a:defRPr/>
            </a:pPr>
            <a:endParaRPr lang="de-DE" sz="2400" b="0"/>
          </a:p>
          <a:p>
            <a:pPr>
              <a:defRPr/>
            </a:pPr>
            <a:r>
              <a:rPr lang="de-DE" sz="2400" b="0"/>
              <a:t>Was macht denn eine gute statistische Fragestellung aus?</a:t>
            </a:r>
            <a:endParaRPr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 smtClean="0">
                <a:solidFill>
                  <a:schemeClr val="accent6"/>
                </a:solidFill>
              </a:rPr>
              <a:t>Checkliste</a:t>
            </a:r>
            <a:r>
              <a:rPr lang="de-DE" sz="3600" dirty="0">
                <a:solidFill>
                  <a:schemeClr val="accent6"/>
                </a:solidFill>
              </a:rPr>
              <a:t/>
            </a:r>
            <a:br>
              <a:rPr lang="de-DE" sz="3600" dirty="0">
                <a:solidFill>
                  <a:schemeClr val="accent6"/>
                </a:solidFill>
              </a:rPr>
            </a:br>
            <a:r>
              <a:rPr lang="de-DE" sz="3600" dirty="0">
                <a:solidFill>
                  <a:schemeClr val="accent6"/>
                </a:solidFill>
              </a:rPr>
              <a:t>Statistische Fragestellungen entwickeln</a:t>
            </a:r>
            <a:endParaRPr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2363748"/>
            <a:ext cx="8242298" cy="3837026"/>
          </a:xfrm>
        </p:spPr>
        <p:txBody>
          <a:bodyPr>
            <a:noAutofit/>
          </a:bodyPr>
          <a:lstStyle/>
          <a:p>
            <a:pPr>
              <a:defRPr/>
            </a:pPr>
            <a:endParaRPr dirty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pic>
        <p:nvPicPr>
          <p:cNvPr id="7" name="Grafik 5"/>
          <p:cNvPicPr/>
          <p:nvPr/>
        </p:nvPicPr>
        <p:blipFill>
          <a:blip r:embed="rId2"/>
          <a:stretch/>
        </p:blipFill>
        <p:spPr bwMode="auto">
          <a:xfrm>
            <a:off x="2475186" y="3970153"/>
            <a:ext cx="876299" cy="600075"/>
          </a:xfrm>
          <a:prstGeom prst="rect">
            <a:avLst/>
          </a:prstGeom>
        </p:spPr>
      </p:pic>
      <p:pic>
        <p:nvPicPr>
          <p:cNvPr id="8" name="Grafik 6"/>
          <p:cNvPicPr/>
          <p:nvPr/>
        </p:nvPicPr>
        <p:blipFill>
          <a:blip r:embed="rId2"/>
          <a:stretch/>
        </p:blipFill>
        <p:spPr bwMode="auto">
          <a:xfrm>
            <a:off x="2475186" y="4829706"/>
            <a:ext cx="876299" cy="600075"/>
          </a:xfrm>
          <a:prstGeom prst="rect">
            <a:avLst/>
          </a:prstGeom>
        </p:spPr>
      </p:pic>
      <p:pic>
        <p:nvPicPr>
          <p:cNvPr id="9" name="Grafik 7"/>
          <p:cNvPicPr/>
          <p:nvPr/>
        </p:nvPicPr>
        <p:blipFill>
          <a:blip r:embed="rId2"/>
          <a:stretch/>
        </p:blipFill>
        <p:spPr bwMode="auto">
          <a:xfrm>
            <a:off x="3332436" y="4829706"/>
            <a:ext cx="876299" cy="60007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t="9177"/>
          <a:stretch/>
        </p:blipFill>
        <p:spPr bwMode="auto">
          <a:xfrm>
            <a:off x="449261" y="2824279"/>
            <a:ext cx="7666967" cy="3376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 smtClean="0">
                <a:solidFill>
                  <a:schemeClr val="accent6"/>
                </a:solidFill>
              </a:rPr>
              <a:t>Datenexploration im PPDAC-Kreislauf</a:t>
            </a:r>
            <a:endParaRPr lang="de-DE" sz="3600" dirty="0">
              <a:solidFill>
                <a:schemeClr val="accent6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lvl="4">
              <a:defRPr/>
            </a:pPr>
            <a:endParaRPr lang="de-DE" sz="600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2</a:t>
            </a:fld>
            <a:endParaRPr lang="de-DE" sz="1800"/>
          </a:p>
        </p:txBody>
      </p:sp>
      <p:sp>
        <p:nvSpPr>
          <p:cNvPr id="7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452483" y="2925818"/>
            <a:ext cx="3930376" cy="297075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feld 28"/>
          <p:cNvSpPr/>
          <p:nvPr/>
        </p:nvSpPr>
        <p:spPr bwMode="auto">
          <a:xfrm>
            <a:off x="5817501" y="2988782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/>
              <a:t>Generieren von statistischen Fragestellungen rund um den JIM-PB-Datensatz</a:t>
            </a:r>
            <a:endParaRPr/>
          </a:p>
        </p:txBody>
      </p:sp>
      <p:sp>
        <p:nvSpPr>
          <p:cNvPr id="10" name="Textfeld 29"/>
          <p:cNvSpPr/>
          <p:nvPr/>
        </p:nvSpPr>
        <p:spPr bwMode="auto">
          <a:xfrm>
            <a:off x="6135207" y="4548016"/>
            <a:ext cx="2753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Erhebung der JIM-PB-Daten im Rahmen einer Online-Umfrage (bereits </a:t>
            </a:r>
            <a:r>
              <a:rPr lang="de-DE" sz="1200" dirty="0" smtClean="0"/>
              <a:t>durchgeführt)</a:t>
            </a:r>
            <a:endParaRPr dirty="0"/>
          </a:p>
        </p:txBody>
      </p:sp>
      <p:sp>
        <p:nvSpPr>
          <p:cNvPr id="11" name="Textfeld 30"/>
          <p:cNvSpPr/>
          <p:nvPr/>
        </p:nvSpPr>
        <p:spPr bwMode="auto">
          <a:xfrm>
            <a:off x="3479458" y="5896570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Import der JIM-PB-Daten in CODAP, Bereinigung der </a:t>
            </a:r>
            <a:r>
              <a:rPr lang="de-DE" sz="1200" dirty="0" smtClean="0"/>
              <a:t>Daten (bereits geschehen)</a:t>
            </a:r>
            <a:endParaRPr dirty="0"/>
          </a:p>
        </p:txBody>
      </p:sp>
      <p:sp>
        <p:nvSpPr>
          <p:cNvPr id="12" name="Textfeld 31"/>
          <p:cNvSpPr/>
          <p:nvPr/>
        </p:nvSpPr>
        <p:spPr bwMode="auto">
          <a:xfrm>
            <a:off x="574332" y="3988043"/>
            <a:ext cx="204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Datenanalyse mit </a:t>
            </a:r>
            <a:r>
              <a:rPr lang="de-DE" sz="1200" dirty="0" smtClean="0"/>
              <a:t>CODAP,  </a:t>
            </a:r>
            <a:r>
              <a:rPr lang="de-DE" sz="1200" dirty="0"/>
              <a:t>Exploration der Fragestellung</a:t>
            </a:r>
            <a:endParaRPr dirty="0"/>
          </a:p>
          <a:p>
            <a:pPr algn="ctr">
              <a:defRPr/>
            </a:pPr>
            <a:r>
              <a:rPr lang="de-DE" sz="1200" dirty="0"/>
              <a:t>Erstellen von aussagekräftigen Graphiken</a:t>
            </a:r>
            <a:endParaRPr dirty="0"/>
          </a:p>
        </p:txBody>
      </p:sp>
      <p:sp>
        <p:nvSpPr>
          <p:cNvPr id="13" name="Textfeld 32"/>
          <p:cNvSpPr/>
          <p:nvPr/>
        </p:nvSpPr>
        <p:spPr bwMode="auto">
          <a:xfrm>
            <a:off x="2352222" y="2445359"/>
            <a:ext cx="261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 smtClean="0"/>
              <a:t>Interpretationen und Schlussfolgerungen</a:t>
            </a:r>
          </a:p>
          <a:p>
            <a:pPr algn="ctr">
              <a:defRPr/>
            </a:pPr>
            <a:r>
              <a:rPr lang="de-DE" sz="1200" dirty="0" smtClean="0"/>
              <a:t>Erstellen </a:t>
            </a:r>
            <a:r>
              <a:rPr lang="de-DE" sz="1200" dirty="0"/>
              <a:t>von PowerPoint Präsentationen,</a:t>
            </a:r>
            <a:endParaRPr dirty="0"/>
          </a:p>
          <a:p>
            <a:pPr algn="ctr">
              <a:defRPr/>
            </a:pPr>
            <a:r>
              <a:rPr lang="de-DE" sz="1200" dirty="0"/>
              <a:t>Präsentation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240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3</a:t>
            </a:fld>
            <a:endParaRPr lang="de-DE" sz="1800"/>
          </a:p>
        </p:txBody>
      </p:sp>
      <p:grpSp>
        <p:nvGrpSpPr>
          <p:cNvPr id="5" name="Gruppieren 30"/>
          <p:cNvGrpSpPr/>
          <p:nvPr/>
        </p:nvGrpSpPr>
        <p:grpSpPr bwMode="auto">
          <a:xfrm>
            <a:off x="6175784" y="2741974"/>
            <a:ext cx="1665514" cy="1665514"/>
            <a:chOff x="7478487" y="3099670"/>
            <a:chExt cx="1665514" cy="1665514"/>
          </a:xfrm>
        </p:grpSpPr>
        <p:pic>
          <p:nvPicPr>
            <p:cNvPr id="6" name="Grafik 19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70"/>
              <a:ext cx="1665514" cy="1665514"/>
            </a:xfrm>
            <a:prstGeom prst="rect">
              <a:avLst/>
            </a:prstGeom>
          </p:spPr>
        </p:pic>
        <p:pic>
          <p:nvPicPr>
            <p:cNvPr id="7" name="Grafik 29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2" y="3490789"/>
              <a:ext cx="1326243" cy="488000"/>
            </a:xfrm>
            <a:prstGeom prst="rect">
              <a:avLst/>
            </a:prstGeom>
          </p:spPr>
        </p:pic>
      </p:grpSp>
      <p:sp>
        <p:nvSpPr>
          <p:cNvPr id="8" name="Vertikaler Textplatzhalter 5"/>
          <p:cNvSpPr/>
          <p:nvPr/>
        </p:nvSpPr>
        <p:spPr bwMode="auto">
          <a:xfrm>
            <a:off x="0" y="5076000"/>
            <a:ext cx="8694738" cy="64479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/>
              <a:t>Daten und information</a:t>
            </a:r>
            <a:endParaRPr/>
          </a:p>
        </p:txBody>
      </p:sp>
      <p:pic>
        <p:nvPicPr>
          <p:cNvPr id="9" name="Grafik 2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10" y="1302498"/>
            <a:ext cx="2040102" cy="3104990"/>
          </a:xfrm>
          <a:prstGeom prst="rect">
            <a:avLst/>
          </a:prstGeom>
        </p:spPr>
      </p:pic>
      <p:pic>
        <p:nvPicPr>
          <p:cNvPr id="10" name="Grafik 1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78">
            <a:off x="4494704" y="1877151"/>
            <a:ext cx="2105247" cy="1536911"/>
          </a:xfrm>
          <a:prstGeom prst="rect">
            <a:avLst/>
          </a:prstGeom>
        </p:spPr>
      </p:pic>
      <p:pic>
        <p:nvPicPr>
          <p:cNvPr id="11" name="Picture 4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190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Daten vs. Information</a:t>
            </a:r>
            <a:endParaRPr/>
          </a:p>
        </p:txBody>
      </p:sp>
      <p:sp>
        <p:nvSpPr>
          <p:cNvPr id="5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6" name="Textfeld 2"/>
          <p:cNvSpPr>
            <a:spLocks/>
          </p:cNvSpPr>
          <p:nvPr/>
        </p:nvSpPr>
        <p:spPr bwMode="auto">
          <a:xfrm>
            <a:off x="162818" y="4777988"/>
            <a:ext cx="232095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/>
              <a:t>Zeichen</a:t>
            </a:r>
          </a:p>
        </p:txBody>
      </p:sp>
      <p:sp>
        <p:nvSpPr>
          <p:cNvPr id="7" name="Textfeld 10"/>
          <p:cNvSpPr>
            <a:spLocks/>
          </p:cNvSpPr>
          <p:nvPr/>
        </p:nvSpPr>
        <p:spPr bwMode="auto">
          <a:xfrm>
            <a:off x="2483768" y="3985510"/>
            <a:ext cx="2320950" cy="52322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/>
              <a:t>Daten</a:t>
            </a:r>
          </a:p>
        </p:txBody>
      </p:sp>
      <p:sp>
        <p:nvSpPr>
          <p:cNvPr id="8" name="Textfeld 11"/>
          <p:cNvSpPr>
            <a:spLocks/>
          </p:cNvSpPr>
          <p:nvPr/>
        </p:nvSpPr>
        <p:spPr bwMode="auto">
          <a:xfrm>
            <a:off x="4803179" y="2935238"/>
            <a:ext cx="2320950" cy="52322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/>
              <a:t>Information</a:t>
            </a:r>
          </a:p>
        </p:txBody>
      </p:sp>
      <p:sp>
        <p:nvSpPr>
          <p:cNvPr id="9" name="Textfeld 12"/>
          <p:cNvSpPr>
            <a:spLocks/>
          </p:cNvSpPr>
          <p:nvPr/>
        </p:nvSpPr>
        <p:spPr bwMode="auto">
          <a:xfrm>
            <a:off x="7124130" y="2064296"/>
            <a:ext cx="2019870" cy="52322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/>
              <a:t>Wissen</a:t>
            </a:r>
          </a:p>
        </p:txBody>
      </p:sp>
      <p:sp>
        <p:nvSpPr>
          <p:cNvPr id="10" name="Textfeld 6"/>
          <p:cNvSpPr>
            <a:spLocks/>
          </p:cNvSpPr>
          <p:nvPr/>
        </p:nvSpPr>
        <p:spPr bwMode="auto">
          <a:xfrm>
            <a:off x="436786" y="5301208"/>
            <a:ext cx="2320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/>
              <a:t>0,1,2,3,4, …</a:t>
            </a:r>
            <a:endParaRPr/>
          </a:p>
          <a:p>
            <a:pPr>
              <a:defRPr/>
            </a:pPr>
            <a:r>
              <a:rPr lang="de-DE"/>
              <a:t>2,3; 4,5; 7,8; …</a:t>
            </a:r>
            <a:endParaRPr/>
          </a:p>
          <a:p>
            <a:pPr>
              <a:defRPr/>
            </a:pPr>
            <a:r>
              <a:rPr lang="de-DE"/>
              <a:t>ABCDEF</a:t>
            </a:r>
            <a:endParaRPr/>
          </a:p>
          <a:p>
            <a:pPr>
              <a:defRPr/>
            </a:pPr>
            <a:r>
              <a:rPr lang="de-DE"/>
              <a:t>abcdef</a:t>
            </a:r>
          </a:p>
        </p:txBody>
      </p:sp>
      <p:sp>
        <p:nvSpPr>
          <p:cNvPr id="11" name="Textfeld 14"/>
          <p:cNvSpPr>
            <a:spLocks/>
          </p:cNvSpPr>
          <p:nvPr/>
        </p:nvSpPr>
        <p:spPr bwMode="auto">
          <a:xfrm>
            <a:off x="2483767" y="4777987"/>
            <a:ext cx="2742021" cy="1645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/>
              <a:t>Name  Geschl.  Anz_Apps</a:t>
            </a:r>
            <a:endParaRPr lang="de-DE"/>
          </a:p>
          <a:p>
            <a:pPr>
              <a:defRPr/>
            </a:pPr>
            <a:r>
              <a:rPr lang="de-DE"/>
              <a:t>Tim      m            20</a:t>
            </a:r>
            <a:endParaRPr/>
          </a:p>
          <a:p>
            <a:pPr>
              <a:defRPr/>
            </a:pPr>
            <a:r>
              <a:rPr lang="de-DE"/>
              <a:t>Tom     m  	         24</a:t>
            </a:r>
            <a:endParaRPr/>
          </a:p>
          <a:p>
            <a:pPr>
              <a:defRPr/>
            </a:pPr>
            <a:r>
              <a:rPr lang="de-DE"/>
              <a:t>Tina     w	         45	</a:t>
            </a:r>
          </a:p>
        </p:txBody>
      </p:sp>
      <p:sp>
        <p:nvSpPr>
          <p:cNvPr id="12" name="Textfeld 15"/>
          <p:cNvSpPr>
            <a:spLocks/>
          </p:cNvSpPr>
          <p:nvPr/>
        </p:nvSpPr>
        <p:spPr bwMode="auto">
          <a:xfrm>
            <a:off x="7124131" y="2935238"/>
            <a:ext cx="17683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dirty="0"/>
              <a:t>Warum haben tendenziell eher die Mädchen mehr </a:t>
            </a:r>
            <a:r>
              <a:rPr lang="de-DE" dirty="0" smtClean="0"/>
              <a:t>Accounts als </a:t>
            </a:r>
            <a:r>
              <a:rPr lang="de-DE" dirty="0"/>
              <a:t>die Jungen?	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866361" y="3672761"/>
            <a:ext cx="2257770" cy="1268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0" y="1162453"/>
            <a:ext cx="8243886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Daten vs. Information</a:t>
            </a:r>
            <a:endParaRPr/>
          </a:p>
        </p:txBody>
      </p:sp>
      <p:sp>
        <p:nvSpPr>
          <p:cNvPr id="5" name="Inhaltsplatzhalter 2"/>
          <p:cNvSpPr/>
          <p:nvPr/>
        </p:nvSpPr>
        <p:spPr bwMode="auto">
          <a:xfrm>
            <a:off x="450849" y="1918446"/>
            <a:ext cx="8242297" cy="42823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6" name="Textfeld 15"/>
          <p:cNvSpPr>
            <a:spLocks/>
          </p:cNvSpPr>
          <p:nvPr/>
        </p:nvSpPr>
        <p:spPr bwMode="auto">
          <a:xfrm>
            <a:off x="450849" y="1861362"/>
            <a:ext cx="7775271" cy="423670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defRPr/>
            </a:pPr>
            <a:r>
              <a:rPr lang="de-DE" sz="1600" b="1" dirty="0"/>
              <a:t>Beispiel: Brieffreundschaftsschüler:</a:t>
            </a:r>
            <a:r>
              <a:rPr lang="de-DE" sz="1600" dirty="0"/>
              <a:t> "Bei schönem Wetter gehe ich nach draußen und spiele mit meinem Hund. Ich bin </a:t>
            </a:r>
            <a:r>
              <a:rPr lang="de-DE" sz="1600" dirty="0" err="1"/>
              <a:t>Yussuf</a:t>
            </a:r>
            <a:r>
              <a:rPr lang="de-DE" sz="1600" dirty="0"/>
              <a:t> und bin 13 Jahre alt. Wenn das Wetter schlecht ist, bleibe ich im Haus und gucke mir bei </a:t>
            </a:r>
            <a:r>
              <a:rPr lang="de-DE" sz="1600" dirty="0" err="1"/>
              <a:t>Youtube</a:t>
            </a:r>
            <a:r>
              <a:rPr lang="de-DE" sz="1600" dirty="0"/>
              <a:t> mehrmals die Woche Tierfilme an. Oder ich spiele auf meiner PS3 Autorennen mit Freunden. Das macht mir richtig viel Spaß. (als abgerissener Zettel gestalten)</a:t>
            </a:r>
            <a:endParaRPr sz="1600" dirty="0"/>
          </a:p>
          <a:p>
            <a:pPr algn="l">
              <a:defRPr/>
            </a:pPr>
            <a:endParaRPr sz="1600" dirty="0"/>
          </a:p>
          <a:p>
            <a:pPr algn="l">
              <a:defRPr/>
            </a:pPr>
            <a:r>
              <a:rPr lang="de-DE" sz="1600" b="1" dirty="0"/>
              <a:t>Was sind Daten?</a:t>
            </a:r>
            <a:endParaRPr sz="1600" b="1" dirty="0"/>
          </a:p>
          <a:p>
            <a:pPr algn="l">
              <a:defRPr/>
            </a:pPr>
            <a:r>
              <a:rPr lang="de-DE" sz="1600" dirty="0"/>
              <a:t>Daten weisen eine Struktur auf. Was lässt sich aus dem Text als Daten entnehmen? </a:t>
            </a:r>
            <a:r>
              <a:rPr lang="de-DE" sz="1600" dirty="0" smtClean="0">
                <a:sym typeface="Wingdings" panose="05000000000000000000" pitchFamily="2" charset="2"/>
              </a:rPr>
              <a:t> </a:t>
            </a:r>
            <a:r>
              <a:rPr lang="de-DE" sz="1600" dirty="0" smtClean="0"/>
              <a:t>Das </a:t>
            </a:r>
            <a:r>
              <a:rPr lang="de-DE" sz="1600" dirty="0"/>
              <a:t>ist der Datensatz zu dieser Person</a:t>
            </a:r>
            <a:endParaRPr sz="1600" dirty="0"/>
          </a:p>
          <a:p>
            <a:pPr lvl="1">
              <a:defRPr/>
            </a:pPr>
            <a:r>
              <a:rPr lang="de-DE" sz="1600" dirty="0"/>
              <a:t>Alter:</a:t>
            </a:r>
            <a:endParaRPr sz="1600" dirty="0"/>
          </a:p>
          <a:p>
            <a:pPr lvl="1">
              <a:defRPr/>
            </a:pPr>
            <a:r>
              <a:rPr lang="de-DE" sz="1600" dirty="0"/>
              <a:t>Name: </a:t>
            </a:r>
            <a:endParaRPr sz="1600" dirty="0"/>
          </a:p>
          <a:p>
            <a:pPr lvl="1">
              <a:defRPr/>
            </a:pPr>
            <a:r>
              <a:rPr lang="de-DE" sz="1600" dirty="0"/>
              <a:t>Konsolenbesitz:</a:t>
            </a:r>
            <a:endParaRPr sz="1600" dirty="0"/>
          </a:p>
          <a:p>
            <a:pPr lvl="1">
              <a:defRPr/>
            </a:pPr>
            <a:r>
              <a:rPr lang="de-DE" sz="1600" dirty="0"/>
              <a:t>etc.</a:t>
            </a:r>
          </a:p>
          <a:p>
            <a:pPr algn="l">
              <a:defRPr/>
            </a:pPr>
            <a:r>
              <a:rPr lang="de-DE" sz="1600" dirty="0" smtClean="0">
                <a:sym typeface="Wingdings" panose="05000000000000000000" pitchFamily="2" charset="2"/>
              </a:rPr>
              <a:t> </a:t>
            </a:r>
            <a:r>
              <a:rPr lang="de-DE" sz="1600" dirty="0" smtClean="0"/>
              <a:t>Viele </a:t>
            </a:r>
            <a:r>
              <a:rPr lang="de-DE" sz="1600" dirty="0"/>
              <a:t>solche Datensätze zusammen können interpretiert werden und liefern damit neue </a:t>
            </a:r>
            <a:r>
              <a:rPr lang="de-DE" sz="1600" dirty="0" smtClean="0"/>
              <a:t>Informationen</a:t>
            </a:r>
            <a:r>
              <a:rPr lang="de-DE" sz="1600" dirty="0"/>
              <a:t>.</a:t>
            </a:r>
            <a:endParaRPr sz="1600" dirty="0"/>
          </a:p>
          <a:p>
            <a:pPr algn="l">
              <a:defRPr/>
            </a:pPr>
            <a:endParaRPr sz="1600" dirty="0"/>
          </a:p>
          <a:p>
            <a:pPr algn="l">
              <a:defRPr/>
            </a:pPr>
            <a:r>
              <a:rPr lang="de-DE" sz="1600" b="1" dirty="0"/>
              <a:t>Was ist Information?</a:t>
            </a:r>
            <a:endParaRPr sz="1600" b="1" dirty="0"/>
          </a:p>
          <a:p>
            <a:pPr algn="l">
              <a:defRPr/>
            </a:pPr>
            <a:r>
              <a:rPr lang="de-DE" sz="1600" dirty="0"/>
              <a:t>Interpretation von </a:t>
            </a:r>
            <a:r>
              <a:rPr lang="de-DE" sz="1600" dirty="0" smtClean="0"/>
              <a:t>Daten; </a:t>
            </a:r>
            <a:r>
              <a:rPr lang="de-DE" sz="1600" dirty="0"/>
              <a:t>im Zusammenhang mit anderen Daten können neue Informationen generiert werden, z.B. 60% der </a:t>
            </a:r>
            <a:r>
              <a:rPr lang="de-DE" sz="1600" dirty="0" smtClean="0"/>
              <a:t>Befragten </a:t>
            </a:r>
            <a:r>
              <a:rPr lang="de-DE" sz="1600" dirty="0"/>
              <a:t>besitzen eine Konsole</a:t>
            </a:r>
            <a:endParaRPr sz="1600" dirty="0"/>
          </a:p>
          <a:p>
            <a:pPr algn="l">
              <a:defRPr/>
            </a:pP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997DCCE8-501D-57F1-A9F1-5B3DA1658C6B}" type="slidenum">
              <a:rPr lang="de-DE"/>
              <a:t>6</a:t>
            </a:fld>
            <a:endParaRPr lang="de-DE" sz="1800"/>
          </a:p>
        </p:txBody>
      </p:sp>
      <p:grpSp>
        <p:nvGrpSpPr>
          <p:cNvPr id="5" name="Gruppieren 30"/>
          <p:cNvGrpSpPr/>
          <p:nvPr/>
        </p:nvGrpSpPr>
        <p:grpSpPr bwMode="auto">
          <a:xfrm>
            <a:off x="6175783" y="2741973"/>
            <a:ext cx="1665513" cy="1665513"/>
            <a:chOff x="7478487" y="3099669"/>
            <a:chExt cx="1665513" cy="1665513"/>
          </a:xfrm>
        </p:grpSpPr>
        <p:pic>
          <p:nvPicPr>
            <p:cNvPr id="6" name="Grafik 19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69"/>
              <a:ext cx="1665513" cy="1665513"/>
            </a:xfrm>
            <a:prstGeom prst="rect">
              <a:avLst/>
            </a:prstGeom>
          </p:spPr>
        </p:pic>
        <p:pic>
          <p:nvPicPr>
            <p:cNvPr id="7" name="Grafik 29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1" y="3490788"/>
              <a:ext cx="1326242" cy="487999"/>
            </a:xfrm>
            <a:prstGeom prst="rect">
              <a:avLst/>
            </a:prstGeom>
          </p:spPr>
        </p:pic>
      </p:grpSp>
      <p:sp>
        <p:nvSpPr>
          <p:cNvPr id="8" name="Vertikaler Textplatzhalter 5"/>
          <p:cNvSpPr/>
          <p:nvPr/>
        </p:nvSpPr>
        <p:spPr bwMode="auto">
          <a:xfrm>
            <a:off x="0" y="5076000"/>
            <a:ext cx="5795492" cy="644791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/>
              <a:t>Einige Grundbegriffe</a:t>
            </a:r>
            <a:endParaRPr/>
          </a:p>
        </p:txBody>
      </p:sp>
      <p:pic>
        <p:nvPicPr>
          <p:cNvPr id="9" name="Grafik 2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09" y="1302498"/>
            <a:ext cx="2040102" cy="3104989"/>
          </a:xfrm>
          <a:prstGeom prst="rect">
            <a:avLst/>
          </a:prstGeom>
        </p:spPr>
      </p:pic>
      <p:pic>
        <p:nvPicPr>
          <p:cNvPr id="10" name="Grafik 1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62">
            <a:off x="4494703" y="1877150"/>
            <a:ext cx="2105246" cy="1536910"/>
          </a:xfrm>
          <a:prstGeom prst="rect">
            <a:avLst/>
          </a:prstGeom>
        </p:spPr>
      </p:pic>
      <p:pic>
        <p:nvPicPr>
          <p:cNvPr id="11" name="Picture 4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2" y="538258"/>
            <a:ext cx="930838" cy="34916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0" y="1162453"/>
            <a:ext cx="8243886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Begriffe...</a:t>
            </a:r>
            <a:endParaRPr/>
          </a:p>
        </p:txBody>
      </p:sp>
      <p:sp>
        <p:nvSpPr>
          <p:cNvPr id="5" name="Inhaltsplatzhalter 2"/>
          <p:cNvSpPr/>
          <p:nvPr/>
        </p:nvSpPr>
        <p:spPr bwMode="auto">
          <a:xfrm>
            <a:off x="450849" y="1918446"/>
            <a:ext cx="8242297" cy="42823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graphicFrame>
        <p:nvGraphicFramePr>
          <p:cNvPr id="6" name="Tabell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560594"/>
              </p:ext>
            </p:extLst>
          </p:nvPr>
        </p:nvGraphicFramePr>
        <p:xfrm>
          <a:off x="1099129" y="2406550"/>
          <a:ext cx="7400920" cy="2108197"/>
        </p:xfrm>
        <a:graphic>
          <a:graphicData uri="http://schemas.openxmlformats.org/drawingml/2006/table">
            <a:tbl>
              <a:tblPr firstRow="1" bandRow="1"/>
              <a:tblGrid>
                <a:gridCol w="3700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0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2400"/>
                        <a:t>Beispiel</a:t>
                      </a:r>
                      <a:endParaRPr lang="de-DE" sz="2400">
                        <a:solidFill>
                          <a:schemeClr val="tx1"/>
                        </a:solidFill>
                        <a:latin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2400"/>
                        <a:t>Statistischer Begriff</a:t>
                      </a:r>
                      <a:endParaRPr lang="de-DE" sz="2400">
                        <a:solidFill>
                          <a:schemeClr val="tx1"/>
                        </a:solidFill>
                        <a:latin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dirty="0"/>
                        <a:t>Schüler der an der </a:t>
                      </a:r>
                      <a:r>
                        <a:rPr lang="de-DE" sz="1800" dirty="0" smtClean="0"/>
                        <a:t>JIM-Studie </a:t>
                      </a:r>
                      <a:r>
                        <a:rPr lang="de-DE" sz="1800" dirty="0"/>
                        <a:t>teilgenommen hat</a:t>
                      </a:r>
                      <a:endParaRPr lang="de-DE" sz="1800" dirty="0">
                        <a:latin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/>
                        <a:t>Merkmalsträger</a:t>
                      </a:r>
                      <a:endParaRPr lang="de-DE" sz="1800">
                        <a:latin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/>
                        <a:t>Geschlecht, Augenfarbe, Hobby, Anzahl der Geschwister, Körpergröße</a:t>
                      </a:r>
                      <a:endParaRPr lang="de-DE" sz="1800">
                        <a:latin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/>
                        <a:t>Merkmal</a:t>
                      </a:r>
                      <a:endParaRPr lang="de-DE" sz="1800">
                        <a:latin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/>
                        <a:t>Körpergröße eines Schülers in cm</a:t>
                      </a:r>
                      <a:endParaRPr lang="de-DE" sz="1800">
                        <a:latin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dirty="0"/>
                        <a:t>Merkmalsausprägung</a:t>
                      </a:r>
                      <a:endParaRPr lang="de-DE" sz="1800" dirty="0">
                        <a:latin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0" y="1162453"/>
            <a:ext cx="8243886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Verschiedene Merkmalstypen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49" y="1918446"/>
            <a:ext cx="8242297" cy="428232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u="sng" dirty="0"/>
              <a:t>Kategoriale Merkmale</a:t>
            </a:r>
            <a:endParaRPr lang="de-DE" i="1" dirty="0"/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Endlich viele Ausprägungen</a:t>
            </a:r>
            <a:endParaRPr dirty="0"/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Beispiele: Geschlecht, Augenfarbe, Klassenstufe, Beruf, etc.</a:t>
            </a:r>
            <a:endParaRPr dirty="0"/>
          </a:p>
          <a:p>
            <a:pPr>
              <a:defRPr/>
            </a:pPr>
            <a:endParaRPr lang="de-DE" b="0" dirty="0"/>
          </a:p>
          <a:p>
            <a:pPr>
              <a:defRPr/>
            </a:pPr>
            <a:endParaRPr lang="de-DE" b="0" dirty="0"/>
          </a:p>
          <a:p>
            <a:pPr>
              <a:defRPr/>
            </a:pPr>
            <a:r>
              <a:rPr lang="de-DE" u="sng" dirty="0"/>
              <a:t>Numerische Merkmale</a:t>
            </a:r>
            <a:endParaRPr dirty="0"/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„Zahlenmerkmal“, </a:t>
            </a:r>
            <a:r>
              <a:rPr lang="de-DE" b="0" dirty="0" smtClean="0"/>
              <a:t>kontinuierlich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 smtClean="0"/>
              <a:t>Der Bereich der Werte, die das Merkmal annehmen kann, ist ein Teilbereich der reellen Zahlen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 smtClean="0"/>
              <a:t>Durch geschickte Wahl der Einheit können Dezimalzahlen vermieden werden</a:t>
            </a:r>
            <a:endParaRPr dirty="0"/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Beispiele: Körpergröße, Gewicht, Einkommen, </a:t>
            </a:r>
            <a:r>
              <a:rPr lang="de-DE" b="0" dirty="0" err="1"/>
              <a:t>Zeit_Sport_pro_Woche</a:t>
            </a:r>
            <a:r>
              <a:rPr lang="de-DE" b="0" dirty="0"/>
              <a:t>, </a:t>
            </a:r>
            <a:r>
              <a:rPr lang="de-DE" b="0" dirty="0" err="1"/>
              <a:t>Anzahl_Whatsapp_Nachrichten_Monat</a:t>
            </a:r>
            <a:r>
              <a:rPr lang="de-DE" b="0" dirty="0"/>
              <a:t>, etc.</a:t>
            </a:r>
            <a:endParaRPr dirty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49" y="1918446"/>
            <a:ext cx="8242297" cy="42823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9</a:t>
            </a:fld>
            <a:endParaRPr lang="de-DE" sz="1800"/>
          </a:p>
        </p:txBody>
      </p:sp>
      <p:grpSp>
        <p:nvGrpSpPr>
          <p:cNvPr id="5" name="Gruppieren 30"/>
          <p:cNvGrpSpPr/>
          <p:nvPr/>
        </p:nvGrpSpPr>
        <p:grpSpPr bwMode="auto">
          <a:xfrm>
            <a:off x="6175784" y="2741974"/>
            <a:ext cx="1665514" cy="1665514"/>
            <a:chOff x="7478487" y="3099670"/>
            <a:chExt cx="1665514" cy="1665514"/>
          </a:xfrm>
        </p:grpSpPr>
        <p:pic>
          <p:nvPicPr>
            <p:cNvPr id="6" name="Grafik 19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70"/>
              <a:ext cx="1665514" cy="1665514"/>
            </a:xfrm>
            <a:prstGeom prst="rect">
              <a:avLst/>
            </a:prstGeom>
          </p:spPr>
        </p:pic>
        <p:pic>
          <p:nvPicPr>
            <p:cNvPr id="7" name="Grafik 29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2" y="3490789"/>
              <a:ext cx="1326243" cy="488000"/>
            </a:xfrm>
            <a:prstGeom prst="rect">
              <a:avLst/>
            </a:prstGeom>
          </p:spPr>
        </p:pic>
      </p:grpSp>
      <p:sp>
        <p:nvSpPr>
          <p:cNvPr id="8" name="Vertikaler Textplatzhalter 5"/>
          <p:cNvSpPr/>
          <p:nvPr/>
        </p:nvSpPr>
        <p:spPr bwMode="auto">
          <a:xfrm>
            <a:off x="0" y="4653136"/>
            <a:ext cx="8532440" cy="151216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/>
              <a:t>Statistische „Forschungsfragen“ stellen</a:t>
            </a:r>
            <a:endParaRPr/>
          </a:p>
        </p:txBody>
      </p:sp>
      <p:pic>
        <p:nvPicPr>
          <p:cNvPr id="9" name="Grafik 2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10" y="1302498"/>
            <a:ext cx="2040102" cy="3104990"/>
          </a:xfrm>
          <a:prstGeom prst="rect">
            <a:avLst/>
          </a:prstGeom>
        </p:spPr>
      </p:pic>
      <p:pic>
        <p:nvPicPr>
          <p:cNvPr id="10" name="Grafik 1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78">
            <a:off x="4494704" y="1877151"/>
            <a:ext cx="2105247" cy="1536911"/>
          </a:xfrm>
          <a:prstGeom prst="rect">
            <a:avLst/>
          </a:prstGeom>
        </p:spPr>
      </p:pic>
      <p:pic>
        <p:nvPicPr>
          <p:cNvPr id="11" name="Picture 4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732</Words>
  <Application>Microsoft Office PowerPoint</Application>
  <DocSecurity>0</DocSecurity>
  <PresentationFormat>Bildschirmpräsentation (4:3)</PresentationFormat>
  <Paragraphs>139</Paragraphs>
  <Slides>18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Arial Narrow</vt:lpstr>
      <vt:lpstr>DejaVu Sans</vt:lpstr>
      <vt:lpstr>Wingdings</vt:lpstr>
      <vt:lpstr>Wingdings 2</vt:lpstr>
      <vt:lpstr>POWERPOINT MASTER UNIVERSITÄT PADERBORN</vt:lpstr>
      <vt:lpstr>PowerPoint-Präsentation</vt:lpstr>
      <vt:lpstr>Datenexploration im PPDAC-Kreislauf</vt:lpstr>
      <vt:lpstr>PowerPoint-Präsentation</vt:lpstr>
      <vt:lpstr>Daten vs. Information</vt:lpstr>
      <vt:lpstr>Daten vs. Information</vt:lpstr>
      <vt:lpstr>PowerPoint-Präsentation</vt:lpstr>
      <vt:lpstr>Begriffe...</vt:lpstr>
      <vt:lpstr>Verschiedene Merkmalstypen</vt:lpstr>
      <vt:lpstr>PowerPoint-Präsentation</vt:lpstr>
      <vt:lpstr>Grundlagen zur statistischen Auswertung</vt:lpstr>
      <vt:lpstr>Begriffe...</vt:lpstr>
      <vt:lpstr>Eindimensionale Verteilungen</vt:lpstr>
      <vt:lpstr>Begriffe...</vt:lpstr>
      <vt:lpstr>Zweidimensionale Verteilungen</vt:lpstr>
      <vt:lpstr>Datendetektive im JIM- Datensatz</vt:lpstr>
      <vt:lpstr>Fragen, Fragen, Fragen ...</vt:lpstr>
      <vt:lpstr>Fragen, Fragen, Fragen ...</vt:lpstr>
      <vt:lpstr>Checkliste Statistische Fragestellungen entwickeln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Microsoft Office-Anwender;Birte Heinemann;Daniel Frischemeier</dc:creator>
  <cp:keywords/>
  <dc:description/>
  <cp:lastModifiedBy>Susanne Podworny</cp:lastModifiedBy>
  <cp:revision>561</cp:revision>
  <dcterms:created xsi:type="dcterms:W3CDTF">2017-09-20T06:38:18Z</dcterms:created>
  <dcterms:modified xsi:type="dcterms:W3CDTF">2021-02-18T08:31:44Z</dcterms:modified>
  <cp:category/>
  <dc:identifier/>
  <cp:contentStatus/>
  <dc:language/>
  <cp:version/>
</cp:coreProperties>
</file>